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koto" charset="1" panose="00000000000000000000"/>
      <p:regular r:id="rId17"/>
    </p:embeddedFont>
    <p:embeddedFont>
      <p:font typeface="Aileron Bold" charset="1" panose="00000800000000000000"/>
      <p:regular r:id="rId18"/>
    </p:embeddedFont>
    <p:embeddedFont>
      <p:font typeface="Aileron"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jpe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pn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jpeg" Type="http://schemas.openxmlformats.org/officeDocument/2006/relationships/image"/><Relationship Id="rId7" Target="../media/image20.pn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0999"/>
            </a:blip>
            <a:stretch>
              <a:fillRect l="0" t="0" r="0" b="0"/>
            </a:stretch>
          </a:blipFill>
        </p:spPr>
      </p:sp>
      <p:grpSp>
        <p:nvGrpSpPr>
          <p:cNvPr name="Group 3" id="3"/>
          <p:cNvGrpSpPr/>
          <p:nvPr/>
        </p:nvGrpSpPr>
        <p:grpSpPr>
          <a:xfrm rot="0">
            <a:off x="-2107335" y="-2111223"/>
            <a:ext cx="6988320" cy="698832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6" id="6"/>
          <p:cNvGrpSpPr/>
          <p:nvPr/>
        </p:nvGrpSpPr>
        <p:grpSpPr>
          <a:xfrm rot="0">
            <a:off x="7996904" y="6753189"/>
            <a:ext cx="6413451" cy="641345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TextBox 9" id="9"/>
          <p:cNvSpPr txBox="true"/>
          <p:nvPr/>
        </p:nvSpPr>
        <p:spPr>
          <a:xfrm rot="0">
            <a:off x="1028700" y="5496240"/>
            <a:ext cx="10050343" cy="2147443"/>
          </a:xfrm>
          <a:prstGeom prst="rect">
            <a:avLst/>
          </a:prstGeom>
        </p:spPr>
        <p:txBody>
          <a:bodyPr anchor="t" rtlCol="false" tIns="0" lIns="0" bIns="0" rIns="0">
            <a:spAutoFit/>
          </a:bodyPr>
          <a:lstStyle/>
          <a:p>
            <a:pPr algn="l">
              <a:lnSpc>
                <a:spcPts val="5546"/>
              </a:lnSpc>
            </a:pPr>
            <a:r>
              <a:rPr lang="en-US" sz="5900" spc="-236">
                <a:solidFill>
                  <a:srgbClr val="212938"/>
                </a:solidFill>
                <a:latin typeface="Mokoto"/>
                <a:ea typeface="Mokoto"/>
                <a:cs typeface="Mokoto"/>
                <a:sym typeface="Mokoto"/>
              </a:rPr>
              <a:t>Will large language models diminish Wikipedia?</a:t>
            </a:r>
          </a:p>
        </p:txBody>
      </p:sp>
      <p:grpSp>
        <p:nvGrpSpPr>
          <p:cNvPr name="Group 10" id="10"/>
          <p:cNvGrpSpPr/>
          <p:nvPr/>
        </p:nvGrpSpPr>
        <p:grpSpPr>
          <a:xfrm rot="160987">
            <a:off x="1053296" y="3184798"/>
            <a:ext cx="5646859" cy="876709"/>
            <a:chOff x="0" y="0"/>
            <a:chExt cx="1487239" cy="230903"/>
          </a:xfrm>
        </p:grpSpPr>
        <p:sp>
          <p:nvSpPr>
            <p:cNvPr name="Freeform 11" id="11"/>
            <p:cNvSpPr/>
            <p:nvPr/>
          </p:nvSpPr>
          <p:spPr>
            <a:xfrm flipH="false" flipV="false" rot="0">
              <a:off x="0" y="0"/>
              <a:ext cx="1487239" cy="230903"/>
            </a:xfrm>
            <a:custGeom>
              <a:avLst/>
              <a:gdLst/>
              <a:ahLst/>
              <a:cxnLst/>
              <a:rect r="r" b="b" t="t" l="l"/>
              <a:pathLst>
                <a:path h="230903" w="1487239">
                  <a:moveTo>
                    <a:pt x="115451" y="0"/>
                  </a:moveTo>
                  <a:lnTo>
                    <a:pt x="1371787" y="0"/>
                  </a:lnTo>
                  <a:cubicBezTo>
                    <a:pt x="1435549" y="0"/>
                    <a:pt x="1487239" y="51689"/>
                    <a:pt x="1487239" y="115451"/>
                  </a:cubicBezTo>
                  <a:lnTo>
                    <a:pt x="1487239" y="115451"/>
                  </a:lnTo>
                  <a:cubicBezTo>
                    <a:pt x="1487239" y="179213"/>
                    <a:pt x="1435549" y="230903"/>
                    <a:pt x="1371787" y="230903"/>
                  </a:cubicBezTo>
                  <a:lnTo>
                    <a:pt x="115451" y="230903"/>
                  </a:lnTo>
                  <a:cubicBezTo>
                    <a:pt x="51689" y="230903"/>
                    <a:pt x="0" y="179213"/>
                    <a:pt x="0" y="115451"/>
                  </a:cubicBezTo>
                  <a:lnTo>
                    <a:pt x="0" y="115451"/>
                  </a:lnTo>
                  <a:cubicBezTo>
                    <a:pt x="0" y="51689"/>
                    <a:pt x="51689" y="0"/>
                    <a:pt x="115451" y="0"/>
                  </a:cubicBezTo>
                  <a:close/>
                </a:path>
              </a:pathLst>
            </a:custGeom>
            <a:solidFill>
              <a:srgbClr val="5086ED"/>
            </a:solidFill>
          </p:spPr>
        </p:sp>
        <p:sp>
          <p:nvSpPr>
            <p:cNvPr name="TextBox 12" id="12"/>
            <p:cNvSpPr txBox="true"/>
            <p:nvPr/>
          </p:nvSpPr>
          <p:spPr>
            <a:xfrm>
              <a:off x="0" y="-38100"/>
              <a:ext cx="1487239" cy="269003"/>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918835">
            <a:off x="6833033" y="3449649"/>
            <a:ext cx="670467" cy="67046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2938"/>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Freeform 16" id="16"/>
          <p:cNvSpPr/>
          <p:nvPr/>
        </p:nvSpPr>
        <p:spPr>
          <a:xfrm flipH="false" flipV="false" rot="-918835">
            <a:off x="7040460" y="3657075"/>
            <a:ext cx="255614" cy="255614"/>
          </a:xfrm>
          <a:custGeom>
            <a:avLst/>
            <a:gdLst/>
            <a:ahLst/>
            <a:cxnLst/>
            <a:rect r="r" b="b" t="t" l="l"/>
            <a:pathLst>
              <a:path h="255614" w="255614">
                <a:moveTo>
                  <a:pt x="0" y="0"/>
                </a:moveTo>
                <a:lnTo>
                  <a:pt x="255613" y="0"/>
                </a:lnTo>
                <a:lnTo>
                  <a:pt x="255613" y="255614"/>
                </a:lnTo>
                <a:lnTo>
                  <a:pt x="0" y="2556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2192119" y="1456693"/>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sp>
        <p:nvSpPr>
          <p:cNvPr name="TextBox 18" id="18"/>
          <p:cNvSpPr txBox="true"/>
          <p:nvPr/>
        </p:nvSpPr>
        <p:spPr>
          <a:xfrm rot="160987">
            <a:off x="1414386" y="3216794"/>
            <a:ext cx="4917546" cy="679451"/>
          </a:xfrm>
          <a:prstGeom prst="rect">
            <a:avLst/>
          </a:prstGeom>
        </p:spPr>
        <p:txBody>
          <a:bodyPr anchor="t" rtlCol="false" tIns="0" lIns="0" bIns="0" rIns="0">
            <a:spAutoFit/>
          </a:bodyPr>
          <a:lstStyle/>
          <a:p>
            <a:pPr algn="ctr">
              <a:lnSpc>
                <a:spcPts val="5599"/>
              </a:lnSpc>
              <a:spcBef>
                <a:spcPct val="0"/>
              </a:spcBef>
            </a:pPr>
            <a:r>
              <a:rPr lang="en-US" b="true" sz="3999" spc="67">
                <a:solidFill>
                  <a:srgbClr val="FFFFFF"/>
                </a:solidFill>
                <a:latin typeface="Aileron Bold"/>
                <a:ea typeface="Aileron Bold"/>
                <a:cs typeface="Aileron Bold"/>
                <a:sym typeface="Aileron Bold"/>
              </a:rPr>
              <a:t>Death by AI:</a:t>
            </a:r>
          </a:p>
        </p:txBody>
      </p:sp>
      <p:sp>
        <p:nvSpPr>
          <p:cNvPr name="TextBox 19" id="19"/>
          <p:cNvSpPr txBox="true"/>
          <p:nvPr/>
        </p:nvSpPr>
        <p:spPr>
          <a:xfrm rot="0">
            <a:off x="1035871" y="8463016"/>
            <a:ext cx="3250601" cy="504825"/>
          </a:xfrm>
          <a:prstGeom prst="rect">
            <a:avLst/>
          </a:prstGeom>
        </p:spPr>
        <p:txBody>
          <a:bodyPr anchor="t" rtlCol="false" tIns="0" lIns="0" bIns="0" rIns="0">
            <a:spAutoFit/>
          </a:bodyPr>
          <a:lstStyle/>
          <a:p>
            <a:pPr algn="l">
              <a:lnSpc>
                <a:spcPts val="4199"/>
              </a:lnSpc>
              <a:spcBef>
                <a:spcPct val="0"/>
              </a:spcBef>
            </a:pPr>
            <a:r>
              <a:rPr lang="en-US" b="true" sz="2999" spc="-119">
                <a:solidFill>
                  <a:srgbClr val="212938"/>
                </a:solidFill>
                <a:latin typeface="Aileron Bold"/>
                <a:ea typeface="Aileron Bold"/>
                <a:cs typeface="Aileron Bold"/>
                <a:sym typeface="Aileron Bold"/>
              </a:rPr>
              <a:t>A presentation by:</a:t>
            </a:r>
          </a:p>
        </p:txBody>
      </p:sp>
      <p:sp>
        <p:nvSpPr>
          <p:cNvPr name="TextBox 20" id="20"/>
          <p:cNvSpPr txBox="true"/>
          <p:nvPr/>
        </p:nvSpPr>
        <p:spPr>
          <a:xfrm rot="0">
            <a:off x="1035871" y="8939267"/>
            <a:ext cx="3573973" cy="504825"/>
          </a:xfrm>
          <a:prstGeom prst="rect">
            <a:avLst/>
          </a:prstGeom>
        </p:spPr>
        <p:txBody>
          <a:bodyPr anchor="t" rtlCol="false" tIns="0" lIns="0" bIns="0" rIns="0">
            <a:spAutoFit/>
          </a:bodyPr>
          <a:lstStyle/>
          <a:p>
            <a:pPr algn="l">
              <a:lnSpc>
                <a:spcPts val="4199"/>
              </a:lnSpc>
              <a:spcBef>
                <a:spcPct val="0"/>
              </a:spcBef>
            </a:pPr>
            <a:r>
              <a:rPr lang="en-US" sz="2999" spc="-119">
                <a:solidFill>
                  <a:srgbClr val="212938"/>
                </a:solidFill>
                <a:latin typeface="Aileron"/>
                <a:ea typeface="Aileron"/>
                <a:cs typeface="Aileron"/>
                <a:sym typeface="Aileron"/>
              </a:rPr>
              <a:t>Vicol Olawade</a:t>
            </a:r>
          </a:p>
        </p:txBody>
      </p:sp>
      <p:sp>
        <p:nvSpPr>
          <p:cNvPr name="Freeform 21" id="21"/>
          <p:cNvSpPr/>
          <p:nvPr/>
        </p:nvSpPr>
        <p:spPr>
          <a:xfrm flipH="false" flipV="false" rot="0">
            <a:off x="12263816" y="1119454"/>
            <a:ext cx="9374496" cy="8486873"/>
          </a:xfrm>
          <a:custGeom>
            <a:avLst/>
            <a:gdLst/>
            <a:ahLst/>
            <a:cxnLst/>
            <a:rect r="r" b="b" t="t" l="l"/>
            <a:pathLst>
              <a:path h="8486873" w="9374496">
                <a:moveTo>
                  <a:pt x="0" y="0"/>
                </a:moveTo>
                <a:lnTo>
                  <a:pt x="9374496" y="0"/>
                </a:lnTo>
                <a:lnTo>
                  <a:pt x="9374496" y="8486872"/>
                </a:lnTo>
                <a:lnTo>
                  <a:pt x="0" y="8486872"/>
                </a:lnTo>
                <a:lnTo>
                  <a:pt x="0" y="0"/>
                </a:lnTo>
                <a:close/>
              </a:path>
            </a:pathLst>
          </a:custGeom>
          <a:blipFill>
            <a:blip r:embed="rId5">
              <a:extLst>
                <a:ext uri="{96DAC541-7B7A-43D3-8B79-37D633B846F1}">
                  <asvg:svgBlip xmlns:asvg="http://schemas.microsoft.com/office/drawing/2016/SVG/main" r:embed="rId6"/>
                </a:ext>
              </a:extLst>
            </a:blip>
            <a:stretch>
              <a:fillRect l="0" t="-2526" r="0" b="-5492"/>
            </a:stretch>
          </a:blipFill>
        </p:spPr>
      </p:sp>
      <p:grpSp>
        <p:nvGrpSpPr>
          <p:cNvPr name="Group 22" id="22"/>
          <p:cNvGrpSpPr>
            <a:grpSpLocks noChangeAspect="true"/>
          </p:cNvGrpSpPr>
          <p:nvPr/>
        </p:nvGrpSpPr>
        <p:grpSpPr>
          <a:xfrm rot="0">
            <a:off x="1028700" y="1028700"/>
            <a:ext cx="1070997" cy="1070997"/>
            <a:chOff x="0" y="0"/>
            <a:chExt cx="6350889" cy="6350889"/>
          </a:xfrm>
        </p:grpSpPr>
        <p:sp>
          <p:nvSpPr>
            <p:cNvPr name="Freeform 23" id="23"/>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7"/>
              <a:stretch>
                <a:fillRect l="0" t="-1" r="0" b="-1"/>
              </a:stretch>
            </a:blipFill>
          </p:spPr>
        </p:sp>
        <p:sp>
          <p:nvSpPr>
            <p:cNvPr name="Freeform 24" id="24"/>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8"/>
              <a:stretch>
                <a:fillRect l="-30" t="0" r="-3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1403968" y="-1544194"/>
            <a:ext cx="8029323" cy="802932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28700" y="5081754"/>
            <a:ext cx="5325889" cy="4176546"/>
            <a:chOff x="0" y="0"/>
            <a:chExt cx="1356655" cy="1063885"/>
          </a:xfrm>
        </p:grpSpPr>
        <p:sp>
          <p:nvSpPr>
            <p:cNvPr name="Freeform 6" id="6"/>
            <p:cNvSpPr/>
            <p:nvPr/>
          </p:nvSpPr>
          <p:spPr>
            <a:xfrm flipH="false" flipV="false" rot="0">
              <a:off x="0" y="0"/>
              <a:ext cx="1356655" cy="1063885"/>
            </a:xfrm>
            <a:custGeom>
              <a:avLst/>
              <a:gdLst/>
              <a:ahLst/>
              <a:cxnLst/>
              <a:rect r="r" b="b" t="t" l="l"/>
              <a:pathLst>
                <a:path h="1063885" w="1356655">
                  <a:moveTo>
                    <a:pt x="66867" y="0"/>
                  </a:moveTo>
                  <a:lnTo>
                    <a:pt x="1289787" y="0"/>
                  </a:lnTo>
                  <a:cubicBezTo>
                    <a:pt x="1326717" y="0"/>
                    <a:pt x="1356655" y="29938"/>
                    <a:pt x="1356655" y="66867"/>
                  </a:cubicBezTo>
                  <a:lnTo>
                    <a:pt x="1356655" y="997017"/>
                  </a:lnTo>
                  <a:cubicBezTo>
                    <a:pt x="1356655" y="1033947"/>
                    <a:pt x="1326717" y="1063885"/>
                    <a:pt x="1289787" y="1063885"/>
                  </a:cubicBezTo>
                  <a:lnTo>
                    <a:pt x="66867" y="1063885"/>
                  </a:lnTo>
                  <a:cubicBezTo>
                    <a:pt x="29938" y="1063885"/>
                    <a:pt x="0" y="1033947"/>
                    <a:pt x="0" y="997017"/>
                  </a:cubicBezTo>
                  <a:lnTo>
                    <a:pt x="0" y="66867"/>
                  </a:lnTo>
                  <a:cubicBezTo>
                    <a:pt x="0" y="29938"/>
                    <a:pt x="29938" y="0"/>
                    <a:pt x="66867" y="0"/>
                  </a:cubicBezTo>
                  <a:close/>
                </a:path>
              </a:pathLst>
            </a:custGeom>
            <a:solidFill>
              <a:srgbClr val="212938"/>
            </a:solidFill>
          </p:spPr>
        </p:sp>
        <p:sp>
          <p:nvSpPr>
            <p:cNvPr name="TextBox 7" id="7"/>
            <p:cNvSpPr txBox="true"/>
            <p:nvPr/>
          </p:nvSpPr>
          <p:spPr>
            <a:xfrm>
              <a:off x="0" y="-47625"/>
              <a:ext cx="1356655" cy="1111510"/>
            </a:xfrm>
            <a:prstGeom prst="rect">
              <a:avLst/>
            </a:prstGeom>
          </p:spPr>
          <p:txBody>
            <a:bodyPr anchor="ctr" rtlCol="false" tIns="50800" lIns="50800" bIns="50800" rIns="50800"/>
            <a:lstStyle/>
            <a:p>
              <a:pPr algn="ctr">
                <a:lnSpc>
                  <a:spcPts val="3220"/>
                </a:lnSpc>
              </a:pPr>
            </a:p>
          </p:txBody>
        </p:sp>
      </p:grpSp>
      <p:grpSp>
        <p:nvGrpSpPr>
          <p:cNvPr name="Group 8" id="8"/>
          <p:cNvGrpSpPr/>
          <p:nvPr/>
        </p:nvGrpSpPr>
        <p:grpSpPr>
          <a:xfrm rot="0">
            <a:off x="13032690" y="3908069"/>
            <a:ext cx="8029323" cy="802932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1933411" y="5081754"/>
            <a:ext cx="5325889" cy="4176546"/>
            <a:chOff x="0" y="0"/>
            <a:chExt cx="1356655" cy="1063885"/>
          </a:xfrm>
        </p:grpSpPr>
        <p:sp>
          <p:nvSpPr>
            <p:cNvPr name="Freeform 12" id="12"/>
            <p:cNvSpPr/>
            <p:nvPr/>
          </p:nvSpPr>
          <p:spPr>
            <a:xfrm flipH="false" flipV="false" rot="0">
              <a:off x="0" y="0"/>
              <a:ext cx="1356655" cy="1063885"/>
            </a:xfrm>
            <a:custGeom>
              <a:avLst/>
              <a:gdLst/>
              <a:ahLst/>
              <a:cxnLst/>
              <a:rect r="r" b="b" t="t" l="l"/>
              <a:pathLst>
                <a:path h="1063885" w="1356655">
                  <a:moveTo>
                    <a:pt x="66867" y="0"/>
                  </a:moveTo>
                  <a:lnTo>
                    <a:pt x="1289787" y="0"/>
                  </a:lnTo>
                  <a:cubicBezTo>
                    <a:pt x="1326717" y="0"/>
                    <a:pt x="1356655" y="29938"/>
                    <a:pt x="1356655" y="66867"/>
                  </a:cubicBezTo>
                  <a:lnTo>
                    <a:pt x="1356655" y="997017"/>
                  </a:lnTo>
                  <a:cubicBezTo>
                    <a:pt x="1356655" y="1033947"/>
                    <a:pt x="1326717" y="1063885"/>
                    <a:pt x="1289787" y="1063885"/>
                  </a:cubicBezTo>
                  <a:lnTo>
                    <a:pt x="66867" y="1063885"/>
                  </a:lnTo>
                  <a:cubicBezTo>
                    <a:pt x="29938" y="1063885"/>
                    <a:pt x="0" y="1033947"/>
                    <a:pt x="0" y="997017"/>
                  </a:cubicBezTo>
                  <a:lnTo>
                    <a:pt x="0" y="66867"/>
                  </a:lnTo>
                  <a:cubicBezTo>
                    <a:pt x="0" y="29938"/>
                    <a:pt x="29938" y="0"/>
                    <a:pt x="66867" y="0"/>
                  </a:cubicBezTo>
                  <a:close/>
                </a:path>
              </a:pathLst>
            </a:custGeom>
            <a:solidFill>
              <a:srgbClr val="212938"/>
            </a:solidFill>
          </p:spPr>
        </p:sp>
        <p:sp>
          <p:nvSpPr>
            <p:cNvPr name="TextBox 13" id="13"/>
            <p:cNvSpPr txBox="true"/>
            <p:nvPr/>
          </p:nvSpPr>
          <p:spPr>
            <a:xfrm>
              <a:off x="0" y="-47625"/>
              <a:ext cx="1356655" cy="1111510"/>
            </a:xfrm>
            <a:prstGeom prst="rect">
              <a:avLst/>
            </a:prstGeom>
          </p:spPr>
          <p:txBody>
            <a:bodyPr anchor="ctr" rtlCol="false" tIns="50800" lIns="50800" bIns="50800" rIns="50800"/>
            <a:lstStyle/>
            <a:p>
              <a:pPr algn="ctr">
                <a:lnSpc>
                  <a:spcPts val="3220"/>
                </a:lnSpc>
              </a:pPr>
            </a:p>
          </p:txBody>
        </p:sp>
      </p:grpSp>
      <p:grpSp>
        <p:nvGrpSpPr>
          <p:cNvPr name="Group 14" id="14"/>
          <p:cNvGrpSpPr/>
          <p:nvPr/>
        </p:nvGrpSpPr>
        <p:grpSpPr>
          <a:xfrm rot="0">
            <a:off x="6481056" y="5081754"/>
            <a:ext cx="5325889" cy="4176546"/>
            <a:chOff x="0" y="0"/>
            <a:chExt cx="1356655" cy="1063885"/>
          </a:xfrm>
        </p:grpSpPr>
        <p:sp>
          <p:nvSpPr>
            <p:cNvPr name="Freeform 15" id="15"/>
            <p:cNvSpPr/>
            <p:nvPr/>
          </p:nvSpPr>
          <p:spPr>
            <a:xfrm flipH="false" flipV="false" rot="0">
              <a:off x="0" y="0"/>
              <a:ext cx="1356655" cy="1063885"/>
            </a:xfrm>
            <a:custGeom>
              <a:avLst/>
              <a:gdLst/>
              <a:ahLst/>
              <a:cxnLst/>
              <a:rect r="r" b="b" t="t" l="l"/>
              <a:pathLst>
                <a:path h="1063885" w="1356655">
                  <a:moveTo>
                    <a:pt x="66867" y="0"/>
                  </a:moveTo>
                  <a:lnTo>
                    <a:pt x="1289787" y="0"/>
                  </a:lnTo>
                  <a:cubicBezTo>
                    <a:pt x="1326717" y="0"/>
                    <a:pt x="1356655" y="29938"/>
                    <a:pt x="1356655" y="66867"/>
                  </a:cubicBezTo>
                  <a:lnTo>
                    <a:pt x="1356655" y="997017"/>
                  </a:lnTo>
                  <a:cubicBezTo>
                    <a:pt x="1356655" y="1033947"/>
                    <a:pt x="1326717" y="1063885"/>
                    <a:pt x="1289787" y="1063885"/>
                  </a:cubicBezTo>
                  <a:lnTo>
                    <a:pt x="66867" y="1063885"/>
                  </a:lnTo>
                  <a:cubicBezTo>
                    <a:pt x="29938" y="1063885"/>
                    <a:pt x="0" y="1033947"/>
                    <a:pt x="0" y="997017"/>
                  </a:cubicBezTo>
                  <a:lnTo>
                    <a:pt x="0" y="66867"/>
                  </a:lnTo>
                  <a:cubicBezTo>
                    <a:pt x="0" y="29938"/>
                    <a:pt x="29938" y="0"/>
                    <a:pt x="66867" y="0"/>
                  </a:cubicBezTo>
                  <a:close/>
                </a:path>
              </a:pathLst>
            </a:custGeom>
            <a:solidFill>
              <a:srgbClr val="5086ED"/>
            </a:solidFill>
          </p:spPr>
        </p:sp>
        <p:sp>
          <p:nvSpPr>
            <p:cNvPr name="TextBox 16" id="16"/>
            <p:cNvSpPr txBox="true"/>
            <p:nvPr/>
          </p:nvSpPr>
          <p:spPr>
            <a:xfrm>
              <a:off x="0" y="-47625"/>
              <a:ext cx="1356655" cy="1111510"/>
            </a:xfrm>
            <a:prstGeom prst="rect">
              <a:avLst/>
            </a:prstGeom>
          </p:spPr>
          <p:txBody>
            <a:bodyPr anchor="ctr" rtlCol="false" tIns="50800" lIns="50800" bIns="50800" rIns="50800"/>
            <a:lstStyle/>
            <a:p>
              <a:pPr algn="ctr">
                <a:lnSpc>
                  <a:spcPts val="3220"/>
                </a:lnSpc>
              </a:pPr>
            </a:p>
          </p:txBody>
        </p:sp>
      </p:grpSp>
      <p:sp>
        <p:nvSpPr>
          <p:cNvPr name="TextBox 17" id="17"/>
          <p:cNvSpPr txBox="true"/>
          <p:nvPr/>
        </p:nvSpPr>
        <p:spPr>
          <a:xfrm rot="0">
            <a:off x="2297021" y="2347199"/>
            <a:ext cx="13693959" cy="888363"/>
          </a:xfrm>
          <a:prstGeom prst="rect">
            <a:avLst/>
          </a:prstGeom>
        </p:spPr>
        <p:txBody>
          <a:bodyPr anchor="t" rtlCol="false" tIns="0" lIns="0" bIns="0" rIns="0">
            <a:spAutoFit/>
          </a:bodyPr>
          <a:lstStyle/>
          <a:p>
            <a:pPr algn="ctr">
              <a:lnSpc>
                <a:spcPts val="6579"/>
              </a:lnSpc>
            </a:pPr>
            <a:r>
              <a:rPr lang="en-US" sz="6999" spc="-447">
                <a:solidFill>
                  <a:srgbClr val="212938"/>
                </a:solidFill>
                <a:latin typeface="Mokoto"/>
                <a:ea typeface="Mokoto"/>
                <a:cs typeface="Mokoto"/>
                <a:sym typeface="Mokoto"/>
              </a:rPr>
              <a:t>Conclusion</a:t>
            </a:r>
          </a:p>
        </p:txBody>
      </p:sp>
      <p:sp>
        <p:nvSpPr>
          <p:cNvPr name="TextBox 18" id="18"/>
          <p:cNvSpPr txBox="true"/>
          <p:nvPr/>
        </p:nvSpPr>
        <p:spPr>
          <a:xfrm rot="0">
            <a:off x="1382937" y="5451595"/>
            <a:ext cx="4553176" cy="602234"/>
          </a:xfrm>
          <a:prstGeom prst="rect">
            <a:avLst/>
          </a:prstGeom>
        </p:spPr>
        <p:txBody>
          <a:bodyPr anchor="t" rtlCol="false" tIns="0" lIns="0" bIns="0" rIns="0">
            <a:spAutoFit/>
          </a:bodyPr>
          <a:lstStyle/>
          <a:p>
            <a:pPr algn="l">
              <a:lnSpc>
                <a:spcPts val="2398"/>
              </a:lnSpc>
            </a:pPr>
            <a:r>
              <a:rPr lang="en-US" sz="2200" spc="-140">
                <a:solidFill>
                  <a:srgbClr val="F9FBFF"/>
                </a:solidFill>
                <a:latin typeface="Mokoto"/>
                <a:ea typeface="Mokoto"/>
                <a:cs typeface="Mokoto"/>
                <a:sym typeface="Mokoto"/>
              </a:rPr>
              <a:t>Wikipedia Faces an Existential Challenge</a:t>
            </a:r>
          </a:p>
        </p:txBody>
      </p:sp>
      <p:sp>
        <p:nvSpPr>
          <p:cNvPr name="TextBox 19" id="19"/>
          <p:cNvSpPr txBox="true"/>
          <p:nvPr/>
        </p:nvSpPr>
        <p:spPr>
          <a:xfrm rot="0">
            <a:off x="12319768" y="5401875"/>
            <a:ext cx="4553176" cy="701675"/>
          </a:xfrm>
          <a:prstGeom prst="rect">
            <a:avLst/>
          </a:prstGeom>
        </p:spPr>
        <p:txBody>
          <a:bodyPr anchor="t" rtlCol="false" tIns="0" lIns="0" bIns="0" rIns="0">
            <a:spAutoFit/>
          </a:bodyPr>
          <a:lstStyle/>
          <a:p>
            <a:pPr algn="l">
              <a:lnSpc>
                <a:spcPts val="2725"/>
              </a:lnSpc>
            </a:pPr>
            <a:r>
              <a:rPr lang="en-US" sz="2500" spc="-160">
                <a:solidFill>
                  <a:srgbClr val="F9FBFF"/>
                </a:solidFill>
                <a:latin typeface="Mokoto"/>
                <a:ea typeface="Mokoto"/>
                <a:cs typeface="Mokoto"/>
                <a:sym typeface="Mokoto"/>
              </a:rPr>
              <a:t>Possible Solutions for Sustainability</a:t>
            </a:r>
          </a:p>
        </p:txBody>
      </p:sp>
      <p:sp>
        <p:nvSpPr>
          <p:cNvPr name="TextBox 20" id="20"/>
          <p:cNvSpPr txBox="true"/>
          <p:nvPr/>
        </p:nvSpPr>
        <p:spPr>
          <a:xfrm rot="0">
            <a:off x="1382937" y="6298241"/>
            <a:ext cx="4553176" cy="1934845"/>
          </a:xfrm>
          <a:prstGeom prst="rect">
            <a:avLst/>
          </a:prstGeom>
        </p:spPr>
        <p:txBody>
          <a:bodyPr anchor="t" rtlCol="false" tIns="0" lIns="0" bIns="0" rIns="0">
            <a:spAutoFit/>
          </a:bodyPr>
          <a:lstStyle/>
          <a:p>
            <a:pPr algn="l" marL="474978" indent="-237489" lvl="1">
              <a:lnSpc>
                <a:spcPts val="3079"/>
              </a:lnSpc>
              <a:buFont typeface="Arial"/>
              <a:buChar char="•"/>
            </a:pPr>
            <a:r>
              <a:rPr lang="en-US" sz="2199" spc="-87">
                <a:solidFill>
                  <a:srgbClr val="F9FBFF"/>
                </a:solidFill>
                <a:latin typeface="Aileron"/>
                <a:ea typeface="Aileron"/>
                <a:cs typeface="Aileron"/>
                <a:sym typeface="Aileron"/>
              </a:rPr>
              <a:t>AI is becoming both a consumer and creator of Wikipedia content.</a:t>
            </a:r>
          </a:p>
          <a:p>
            <a:pPr algn="l" marL="474978" indent="-237489" lvl="1">
              <a:lnSpc>
                <a:spcPts val="3079"/>
              </a:lnSpc>
              <a:buFont typeface="Arial"/>
              <a:buChar char="•"/>
            </a:pPr>
            <a:r>
              <a:rPr lang="en-US" sz="2199" spc="-87">
                <a:solidFill>
                  <a:srgbClr val="F9FBFF"/>
                </a:solidFill>
                <a:latin typeface="Aileron"/>
                <a:ea typeface="Aileron"/>
                <a:cs typeface="Aileron"/>
                <a:sym typeface="Aileron"/>
              </a:rPr>
              <a:t>If human contributors withdraw, Wikipedia may lose its credibility and relevance.</a:t>
            </a:r>
          </a:p>
        </p:txBody>
      </p:sp>
      <p:sp>
        <p:nvSpPr>
          <p:cNvPr name="TextBox 21" id="21"/>
          <p:cNvSpPr txBox="true"/>
          <p:nvPr/>
        </p:nvSpPr>
        <p:spPr>
          <a:xfrm rot="0">
            <a:off x="12319768" y="6191371"/>
            <a:ext cx="4553176" cy="2806700"/>
          </a:xfrm>
          <a:prstGeom prst="rect">
            <a:avLst/>
          </a:prstGeom>
        </p:spPr>
        <p:txBody>
          <a:bodyPr anchor="t" rtlCol="false" tIns="0" lIns="0" bIns="0" rIns="0">
            <a:spAutoFit/>
          </a:bodyPr>
          <a:lstStyle/>
          <a:p>
            <a:pPr algn="l" marL="431799" indent="-215899" lvl="1">
              <a:lnSpc>
                <a:spcPts val="2799"/>
              </a:lnSpc>
              <a:buFont typeface="Arial"/>
              <a:buChar char="•"/>
            </a:pPr>
            <a:r>
              <a:rPr lang="en-US" sz="1999" spc="-79">
                <a:solidFill>
                  <a:srgbClr val="F9FBFF"/>
                </a:solidFill>
                <a:latin typeface="Aileron"/>
                <a:ea typeface="Aileron"/>
                <a:cs typeface="Aileron"/>
                <a:sym typeface="Aileron"/>
              </a:rPr>
              <a:t>Introduce incentives for human contributors (e.g., recognition, rewards).</a:t>
            </a:r>
          </a:p>
          <a:p>
            <a:pPr algn="l" marL="431799" indent="-215899" lvl="1">
              <a:lnSpc>
                <a:spcPts val="2799"/>
              </a:lnSpc>
              <a:buFont typeface="Arial"/>
              <a:buChar char="•"/>
            </a:pPr>
            <a:r>
              <a:rPr lang="en-US" sz="1999" spc="-79">
                <a:solidFill>
                  <a:srgbClr val="F9FBFF"/>
                </a:solidFill>
                <a:latin typeface="Aileron"/>
                <a:ea typeface="Aileron"/>
                <a:cs typeface="Aileron"/>
                <a:sym typeface="Aileron"/>
              </a:rPr>
              <a:t>Strengthen AI governance to prevent misinformation and maintain Wikipedia’s integrity.</a:t>
            </a:r>
          </a:p>
          <a:p>
            <a:pPr algn="l" marL="431799" indent="-215899" lvl="1">
              <a:lnSpc>
                <a:spcPts val="2799"/>
              </a:lnSpc>
              <a:buFont typeface="Arial"/>
              <a:buChar char="•"/>
            </a:pPr>
            <a:r>
              <a:rPr lang="en-US" sz="1999" spc="-79">
                <a:solidFill>
                  <a:srgbClr val="F9FBFF"/>
                </a:solidFill>
                <a:latin typeface="Aileron"/>
                <a:ea typeface="Aileron"/>
                <a:cs typeface="Aileron"/>
                <a:sym typeface="Aileron"/>
              </a:rPr>
              <a:t>Encourage community engagement through initiatives like the Wikipedia Education Program.</a:t>
            </a:r>
          </a:p>
        </p:txBody>
      </p:sp>
      <p:sp>
        <p:nvSpPr>
          <p:cNvPr name="TextBox 22" id="22"/>
          <p:cNvSpPr txBox="true"/>
          <p:nvPr/>
        </p:nvSpPr>
        <p:spPr>
          <a:xfrm rot="0">
            <a:off x="6867412" y="6298241"/>
            <a:ext cx="4553176" cy="2325370"/>
          </a:xfrm>
          <a:prstGeom prst="rect">
            <a:avLst/>
          </a:prstGeom>
        </p:spPr>
        <p:txBody>
          <a:bodyPr anchor="t" rtlCol="false" tIns="0" lIns="0" bIns="0" rIns="0">
            <a:spAutoFit/>
          </a:bodyPr>
          <a:lstStyle/>
          <a:p>
            <a:pPr algn="l" marL="474978" indent="-237489" lvl="1">
              <a:lnSpc>
                <a:spcPts val="3079"/>
              </a:lnSpc>
              <a:buFont typeface="Arial"/>
              <a:buChar char="•"/>
            </a:pPr>
            <a:r>
              <a:rPr lang="en-US" sz="2199" spc="-87">
                <a:solidFill>
                  <a:srgbClr val="F9FBFF"/>
                </a:solidFill>
                <a:latin typeface="Aileron"/>
                <a:ea typeface="Aileron"/>
                <a:cs typeface="Aileron"/>
                <a:sym typeface="Aileron"/>
              </a:rPr>
              <a:t>Wikipedia must integrate AI responsibly while ensuring human oversight.</a:t>
            </a:r>
          </a:p>
          <a:p>
            <a:pPr algn="l" marL="474978" indent="-237489" lvl="1">
              <a:lnSpc>
                <a:spcPts val="3079"/>
              </a:lnSpc>
              <a:buFont typeface="Arial"/>
              <a:buChar char="•"/>
            </a:pPr>
            <a:r>
              <a:rPr lang="en-US" sz="2199" spc="-87">
                <a:solidFill>
                  <a:srgbClr val="F9FBFF"/>
                </a:solidFill>
                <a:latin typeface="Aileron"/>
                <a:ea typeface="Aileron"/>
                <a:cs typeface="Aileron"/>
                <a:sym typeface="Aileron"/>
              </a:rPr>
              <a:t>Hybrid models, where AI assists but does not replace human contributors, could sustain quality.</a:t>
            </a:r>
          </a:p>
        </p:txBody>
      </p:sp>
      <p:sp>
        <p:nvSpPr>
          <p:cNvPr name="TextBox 23" id="23"/>
          <p:cNvSpPr txBox="true"/>
          <p:nvPr/>
        </p:nvSpPr>
        <p:spPr>
          <a:xfrm rot="0">
            <a:off x="6867412" y="5413495"/>
            <a:ext cx="4553176" cy="701675"/>
          </a:xfrm>
          <a:prstGeom prst="rect">
            <a:avLst/>
          </a:prstGeom>
        </p:spPr>
        <p:txBody>
          <a:bodyPr anchor="t" rtlCol="false" tIns="0" lIns="0" bIns="0" rIns="0">
            <a:spAutoFit/>
          </a:bodyPr>
          <a:lstStyle/>
          <a:p>
            <a:pPr algn="l">
              <a:lnSpc>
                <a:spcPts val="2725"/>
              </a:lnSpc>
            </a:pPr>
            <a:r>
              <a:rPr lang="en-US" sz="2500" spc="-160">
                <a:solidFill>
                  <a:srgbClr val="F9FBFF"/>
                </a:solidFill>
                <a:latin typeface="Mokoto"/>
                <a:ea typeface="Mokoto"/>
                <a:cs typeface="Mokoto"/>
                <a:sym typeface="Mokoto"/>
              </a:rPr>
              <a:t>Need for AI-Human Collaboration</a:t>
            </a:r>
          </a:p>
        </p:txBody>
      </p:sp>
      <p:sp>
        <p:nvSpPr>
          <p:cNvPr name="TextBox 24" id="24"/>
          <p:cNvSpPr txBox="true"/>
          <p:nvPr/>
        </p:nvSpPr>
        <p:spPr>
          <a:xfrm rot="0">
            <a:off x="3220116" y="3171626"/>
            <a:ext cx="11847767" cy="1471977"/>
          </a:xfrm>
          <a:prstGeom prst="rect">
            <a:avLst/>
          </a:prstGeom>
        </p:spPr>
        <p:txBody>
          <a:bodyPr anchor="t" rtlCol="false" tIns="0" lIns="0" bIns="0" rIns="0">
            <a:spAutoFit/>
          </a:bodyPr>
          <a:lstStyle/>
          <a:p>
            <a:pPr algn="just">
              <a:lnSpc>
                <a:spcPts val="3917"/>
              </a:lnSpc>
              <a:spcBef>
                <a:spcPct val="0"/>
              </a:spcBef>
            </a:pPr>
            <a:r>
              <a:rPr lang="en-US" sz="2798" spc="-111">
                <a:solidFill>
                  <a:srgbClr val="212938"/>
                </a:solidFill>
                <a:latin typeface="Aileron"/>
                <a:ea typeface="Aileron"/>
                <a:cs typeface="Aileron"/>
                <a:sym typeface="Aileron"/>
              </a:rPr>
              <a:t>While AI tools offer efficiency, they also risk reducing human contributions, which are essential for maintaining knowledge accuracy and diversity. The future of Wikipedia depends on balancing AI’s role while preserving human engagement.</a:t>
            </a:r>
          </a:p>
        </p:txBody>
      </p:sp>
      <p:sp>
        <p:nvSpPr>
          <p:cNvPr name="TextBox 25" id="25"/>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26" id="26"/>
          <p:cNvGrpSpPr>
            <a:grpSpLocks noChangeAspect="true"/>
          </p:cNvGrpSpPr>
          <p:nvPr/>
        </p:nvGrpSpPr>
        <p:grpSpPr>
          <a:xfrm rot="0">
            <a:off x="1028700" y="597092"/>
            <a:ext cx="899547" cy="899547"/>
            <a:chOff x="0" y="0"/>
            <a:chExt cx="6350889" cy="6350889"/>
          </a:xfrm>
        </p:grpSpPr>
        <p:sp>
          <p:nvSpPr>
            <p:cNvPr name="Freeform 27" id="27"/>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0" t="-1" r="0" b="-1"/>
              </a:stretch>
            </a:blipFill>
          </p:spPr>
        </p:sp>
        <p:sp>
          <p:nvSpPr>
            <p:cNvPr name="Freeform 28" id="28"/>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t="0" r="-3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1762662" y="-2126425"/>
            <a:ext cx="6999673" cy="699967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4654976" y="6787163"/>
            <a:ext cx="6999673" cy="699967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TextBox 8" id="8"/>
          <p:cNvSpPr txBox="true"/>
          <p:nvPr/>
        </p:nvSpPr>
        <p:spPr>
          <a:xfrm rot="0">
            <a:off x="937931" y="4045103"/>
            <a:ext cx="7931229" cy="3434590"/>
          </a:xfrm>
          <a:prstGeom prst="rect">
            <a:avLst/>
          </a:prstGeom>
        </p:spPr>
        <p:txBody>
          <a:bodyPr anchor="t" rtlCol="false" tIns="0" lIns="0" bIns="0" rIns="0">
            <a:spAutoFit/>
          </a:bodyPr>
          <a:lstStyle/>
          <a:p>
            <a:pPr algn="l">
              <a:lnSpc>
                <a:spcPts val="8836"/>
              </a:lnSpc>
            </a:pPr>
            <a:r>
              <a:rPr lang="en-US" sz="9400" spc="-376">
                <a:solidFill>
                  <a:srgbClr val="212938"/>
                </a:solidFill>
                <a:latin typeface="Mokoto"/>
                <a:ea typeface="Mokoto"/>
                <a:cs typeface="Mokoto"/>
                <a:sym typeface="Mokoto"/>
              </a:rPr>
              <a:t>Thank You for listening</a:t>
            </a:r>
          </a:p>
        </p:txBody>
      </p:sp>
      <p:sp>
        <p:nvSpPr>
          <p:cNvPr name="Freeform 9" id="9"/>
          <p:cNvSpPr/>
          <p:nvPr/>
        </p:nvSpPr>
        <p:spPr>
          <a:xfrm flipH="false" flipV="false" rot="0">
            <a:off x="9482508" y="1070644"/>
            <a:ext cx="8805492" cy="9164432"/>
          </a:xfrm>
          <a:custGeom>
            <a:avLst/>
            <a:gdLst/>
            <a:ahLst/>
            <a:cxnLst/>
            <a:rect r="r" b="b" t="t" l="l"/>
            <a:pathLst>
              <a:path h="9164432" w="8805492">
                <a:moveTo>
                  <a:pt x="0" y="0"/>
                </a:moveTo>
                <a:lnTo>
                  <a:pt x="8805492" y="0"/>
                </a:lnTo>
                <a:lnTo>
                  <a:pt x="8805492" y="9164432"/>
                </a:lnTo>
                <a:lnTo>
                  <a:pt x="0" y="91644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2192119" y="1498637"/>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11" id="11"/>
          <p:cNvGrpSpPr>
            <a:grpSpLocks noChangeAspect="true"/>
          </p:cNvGrpSpPr>
          <p:nvPr/>
        </p:nvGrpSpPr>
        <p:grpSpPr>
          <a:xfrm rot="0">
            <a:off x="1028700" y="1070644"/>
            <a:ext cx="1070997" cy="1070997"/>
            <a:chOff x="0" y="0"/>
            <a:chExt cx="6350889" cy="6350889"/>
          </a:xfrm>
        </p:grpSpPr>
        <p:sp>
          <p:nvSpPr>
            <p:cNvPr name="Freeform 12" id="12"/>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4"/>
              <a:stretch>
                <a:fillRect l="0" t="-1" r="0" b="-1"/>
              </a:stretch>
            </a:blipFill>
          </p:spPr>
        </p:sp>
        <p:sp>
          <p:nvSpPr>
            <p:cNvPr name="Freeform 13" id="13"/>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5"/>
              <a:stretch>
                <a:fillRect l="-30" t="0" r="-3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2029077" y="-2141273"/>
            <a:ext cx="6988320" cy="698832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7996904" y="6753189"/>
            <a:ext cx="6413451" cy="641345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8" id="8"/>
          <p:cNvGrpSpPr/>
          <p:nvPr/>
        </p:nvGrpSpPr>
        <p:grpSpPr>
          <a:xfrm rot="0">
            <a:off x="1664926" y="4504544"/>
            <a:ext cx="7151687" cy="737090"/>
            <a:chOff x="0" y="0"/>
            <a:chExt cx="1864751" cy="192191"/>
          </a:xfrm>
        </p:grpSpPr>
        <p:sp>
          <p:nvSpPr>
            <p:cNvPr name="Freeform 9" id="9"/>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10" id="10"/>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11" id="11"/>
          <p:cNvGrpSpPr/>
          <p:nvPr/>
        </p:nvGrpSpPr>
        <p:grpSpPr>
          <a:xfrm rot="0">
            <a:off x="1563850" y="4504544"/>
            <a:ext cx="737090" cy="737090"/>
            <a:chOff x="0" y="0"/>
            <a:chExt cx="192191" cy="192191"/>
          </a:xfrm>
        </p:grpSpPr>
        <p:sp>
          <p:nvSpPr>
            <p:cNvPr name="Freeform 12" id="12"/>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13" id="13"/>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14" id="14"/>
          <p:cNvGrpSpPr/>
          <p:nvPr/>
        </p:nvGrpSpPr>
        <p:grpSpPr>
          <a:xfrm rot="0">
            <a:off x="1664926" y="5549511"/>
            <a:ext cx="7151687" cy="737090"/>
            <a:chOff x="0" y="0"/>
            <a:chExt cx="1864751" cy="192191"/>
          </a:xfrm>
        </p:grpSpPr>
        <p:sp>
          <p:nvSpPr>
            <p:cNvPr name="Freeform 15" id="15"/>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16" id="16"/>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17" id="17"/>
          <p:cNvGrpSpPr/>
          <p:nvPr/>
        </p:nvGrpSpPr>
        <p:grpSpPr>
          <a:xfrm rot="0">
            <a:off x="1563850" y="5549511"/>
            <a:ext cx="737090" cy="737090"/>
            <a:chOff x="0" y="0"/>
            <a:chExt cx="192191" cy="192191"/>
          </a:xfrm>
        </p:grpSpPr>
        <p:sp>
          <p:nvSpPr>
            <p:cNvPr name="Freeform 18" id="18"/>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19" id="19"/>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20" id="20"/>
          <p:cNvGrpSpPr/>
          <p:nvPr/>
        </p:nvGrpSpPr>
        <p:grpSpPr>
          <a:xfrm rot="0">
            <a:off x="1664926" y="6594478"/>
            <a:ext cx="7151687" cy="737090"/>
            <a:chOff x="0" y="0"/>
            <a:chExt cx="1864751" cy="192191"/>
          </a:xfrm>
        </p:grpSpPr>
        <p:sp>
          <p:nvSpPr>
            <p:cNvPr name="Freeform 21" id="21"/>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22" id="22"/>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23" id="23"/>
          <p:cNvGrpSpPr/>
          <p:nvPr/>
        </p:nvGrpSpPr>
        <p:grpSpPr>
          <a:xfrm rot="0">
            <a:off x="1563850" y="6594478"/>
            <a:ext cx="737090" cy="737090"/>
            <a:chOff x="0" y="0"/>
            <a:chExt cx="192191" cy="192191"/>
          </a:xfrm>
        </p:grpSpPr>
        <p:sp>
          <p:nvSpPr>
            <p:cNvPr name="Freeform 24" id="24"/>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25" id="25"/>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26" id="26"/>
          <p:cNvGrpSpPr/>
          <p:nvPr/>
        </p:nvGrpSpPr>
        <p:grpSpPr>
          <a:xfrm rot="0">
            <a:off x="1664926" y="7639444"/>
            <a:ext cx="7151687" cy="737090"/>
            <a:chOff x="0" y="0"/>
            <a:chExt cx="1864751" cy="192191"/>
          </a:xfrm>
        </p:grpSpPr>
        <p:sp>
          <p:nvSpPr>
            <p:cNvPr name="Freeform 27" id="27"/>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28" id="28"/>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29" id="29"/>
          <p:cNvGrpSpPr/>
          <p:nvPr/>
        </p:nvGrpSpPr>
        <p:grpSpPr>
          <a:xfrm rot="0">
            <a:off x="1563850" y="7639444"/>
            <a:ext cx="737090" cy="737090"/>
            <a:chOff x="0" y="0"/>
            <a:chExt cx="192191" cy="192191"/>
          </a:xfrm>
        </p:grpSpPr>
        <p:sp>
          <p:nvSpPr>
            <p:cNvPr name="Freeform 30" id="30"/>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31" id="31"/>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32" id="32"/>
          <p:cNvGrpSpPr/>
          <p:nvPr/>
        </p:nvGrpSpPr>
        <p:grpSpPr>
          <a:xfrm rot="0">
            <a:off x="9573945" y="4504544"/>
            <a:ext cx="7151687" cy="737090"/>
            <a:chOff x="0" y="0"/>
            <a:chExt cx="1864751" cy="192191"/>
          </a:xfrm>
        </p:grpSpPr>
        <p:sp>
          <p:nvSpPr>
            <p:cNvPr name="Freeform 33" id="33"/>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34" id="34"/>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35" id="35"/>
          <p:cNvGrpSpPr/>
          <p:nvPr/>
        </p:nvGrpSpPr>
        <p:grpSpPr>
          <a:xfrm rot="0">
            <a:off x="9472869" y="4504544"/>
            <a:ext cx="737090" cy="737090"/>
            <a:chOff x="0" y="0"/>
            <a:chExt cx="192191" cy="192191"/>
          </a:xfrm>
        </p:grpSpPr>
        <p:sp>
          <p:nvSpPr>
            <p:cNvPr name="Freeform 36" id="36"/>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37" id="37"/>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38" id="38"/>
          <p:cNvGrpSpPr/>
          <p:nvPr/>
        </p:nvGrpSpPr>
        <p:grpSpPr>
          <a:xfrm rot="0">
            <a:off x="9573945" y="5549511"/>
            <a:ext cx="7151687" cy="737090"/>
            <a:chOff x="0" y="0"/>
            <a:chExt cx="1864751" cy="192191"/>
          </a:xfrm>
        </p:grpSpPr>
        <p:sp>
          <p:nvSpPr>
            <p:cNvPr name="Freeform 39" id="39"/>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40" id="40"/>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41" id="41"/>
          <p:cNvGrpSpPr/>
          <p:nvPr/>
        </p:nvGrpSpPr>
        <p:grpSpPr>
          <a:xfrm rot="0">
            <a:off x="9472869" y="5549511"/>
            <a:ext cx="737090" cy="737090"/>
            <a:chOff x="0" y="0"/>
            <a:chExt cx="192191" cy="192191"/>
          </a:xfrm>
        </p:grpSpPr>
        <p:sp>
          <p:nvSpPr>
            <p:cNvPr name="Freeform 42" id="42"/>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43" id="43"/>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44" id="44"/>
          <p:cNvGrpSpPr/>
          <p:nvPr/>
        </p:nvGrpSpPr>
        <p:grpSpPr>
          <a:xfrm rot="0">
            <a:off x="9573945" y="6594478"/>
            <a:ext cx="7151687" cy="737090"/>
            <a:chOff x="0" y="0"/>
            <a:chExt cx="1864751" cy="192191"/>
          </a:xfrm>
        </p:grpSpPr>
        <p:sp>
          <p:nvSpPr>
            <p:cNvPr name="Freeform 45" id="45"/>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46" id="46"/>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47" id="47"/>
          <p:cNvGrpSpPr/>
          <p:nvPr/>
        </p:nvGrpSpPr>
        <p:grpSpPr>
          <a:xfrm rot="0">
            <a:off x="9472869" y="6594478"/>
            <a:ext cx="737090" cy="737090"/>
            <a:chOff x="0" y="0"/>
            <a:chExt cx="192191" cy="192191"/>
          </a:xfrm>
        </p:grpSpPr>
        <p:sp>
          <p:nvSpPr>
            <p:cNvPr name="Freeform 48" id="48"/>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49" id="49"/>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grpSp>
        <p:nvGrpSpPr>
          <p:cNvPr name="Group 50" id="50"/>
          <p:cNvGrpSpPr/>
          <p:nvPr/>
        </p:nvGrpSpPr>
        <p:grpSpPr>
          <a:xfrm rot="0">
            <a:off x="9573945" y="7639444"/>
            <a:ext cx="7151687" cy="737090"/>
            <a:chOff x="0" y="0"/>
            <a:chExt cx="1864751" cy="192191"/>
          </a:xfrm>
        </p:grpSpPr>
        <p:sp>
          <p:nvSpPr>
            <p:cNvPr name="Freeform 51" id="51"/>
            <p:cNvSpPr/>
            <p:nvPr/>
          </p:nvSpPr>
          <p:spPr>
            <a:xfrm flipH="false" flipV="false" rot="0">
              <a:off x="0" y="0"/>
              <a:ext cx="1864751" cy="192191"/>
            </a:xfrm>
            <a:custGeom>
              <a:avLst/>
              <a:gdLst/>
              <a:ahLst/>
              <a:cxnLst/>
              <a:rect r="r" b="b" t="t" l="l"/>
              <a:pathLst>
                <a:path h="192191" w="1864751">
                  <a:moveTo>
                    <a:pt x="23816" y="0"/>
                  </a:moveTo>
                  <a:lnTo>
                    <a:pt x="1840936" y="0"/>
                  </a:lnTo>
                  <a:cubicBezTo>
                    <a:pt x="1847252" y="0"/>
                    <a:pt x="1853310" y="2509"/>
                    <a:pt x="1857776" y="6975"/>
                  </a:cubicBezTo>
                  <a:cubicBezTo>
                    <a:pt x="1862242" y="11442"/>
                    <a:pt x="1864751" y="17499"/>
                    <a:pt x="1864751" y="23816"/>
                  </a:cubicBezTo>
                  <a:lnTo>
                    <a:pt x="1864751" y="168375"/>
                  </a:lnTo>
                  <a:cubicBezTo>
                    <a:pt x="1864751" y="174692"/>
                    <a:pt x="1862242" y="180749"/>
                    <a:pt x="1857776" y="185216"/>
                  </a:cubicBezTo>
                  <a:cubicBezTo>
                    <a:pt x="1853310" y="189682"/>
                    <a:pt x="1847252" y="192191"/>
                    <a:pt x="1840936" y="192191"/>
                  </a:cubicBezTo>
                  <a:lnTo>
                    <a:pt x="23816" y="192191"/>
                  </a:lnTo>
                  <a:cubicBezTo>
                    <a:pt x="10663" y="192191"/>
                    <a:pt x="0" y="181528"/>
                    <a:pt x="0" y="168375"/>
                  </a:cubicBezTo>
                  <a:lnTo>
                    <a:pt x="0" y="23816"/>
                  </a:lnTo>
                  <a:cubicBezTo>
                    <a:pt x="0" y="17499"/>
                    <a:pt x="2509" y="11442"/>
                    <a:pt x="6975" y="6975"/>
                  </a:cubicBezTo>
                  <a:cubicBezTo>
                    <a:pt x="11442" y="2509"/>
                    <a:pt x="17499" y="0"/>
                    <a:pt x="23816" y="0"/>
                  </a:cubicBezTo>
                  <a:close/>
                </a:path>
              </a:pathLst>
            </a:custGeom>
            <a:solidFill>
              <a:srgbClr val="F5F5F5"/>
            </a:solidFill>
          </p:spPr>
        </p:sp>
        <p:sp>
          <p:nvSpPr>
            <p:cNvPr name="TextBox 52" id="52"/>
            <p:cNvSpPr txBox="true"/>
            <p:nvPr/>
          </p:nvSpPr>
          <p:spPr>
            <a:xfrm>
              <a:off x="0" y="-66675"/>
              <a:ext cx="1864751" cy="258866"/>
            </a:xfrm>
            <a:prstGeom prst="rect">
              <a:avLst/>
            </a:prstGeom>
          </p:spPr>
          <p:txBody>
            <a:bodyPr anchor="ctr" rtlCol="false" tIns="50800" lIns="50800" bIns="50800" rIns="50800"/>
            <a:lstStyle/>
            <a:p>
              <a:pPr algn="ctr">
                <a:lnSpc>
                  <a:spcPts val="3079"/>
                </a:lnSpc>
              </a:pPr>
            </a:p>
          </p:txBody>
        </p:sp>
      </p:grpSp>
      <p:grpSp>
        <p:nvGrpSpPr>
          <p:cNvPr name="Group 53" id="53"/>
          <p:cNvGrpSpPr/>
          <p:nvPr/>
        </p:nvGrpSpPr>
        <p:grpSpPr>
          <a:xfrm rot="0">
            <a:off x="9472869" y="7639444"/>
            <a:ext cx="737090" cy="737090"/>
            <a:chOff x="0" y="0"/>
            <a:chExt cx="192191" cy="192191"/>
          </a:xfrm>
        </p:grpSpPr>
        <p:sp>
          <p:nvSpPr>
            <p:cNvPr name="Freeform 54" id="54"/>
            <p:cNvSpPr/>
            <p:nvPr/>
          </p:nvSpPr>
          <p:spPr>
            <a:xfrm flipH="false" flipV="false" rot="0">
              <a:off x="0" y="0"/>
              <a:ext cx="192191" cy="192191"/>
            </a:xfrm>
            <a:custGeom>
              <a:avLst/>
              <a:gdLst/>
              <a:ahLst/>
              <a:cxnLst/>
              <a:rect r="r" b="b" t="t" l="l"/>
              <a:pathLst>
                <a:path h="192191" w="192191">
                  <a:moveTo>
                    <a:pt x="96096" y="0"/>
                  </a:moveTo>
                  <a:lnTo>
                    <a:pt x="96096" y="0"/>
                  </a:lnTo>
                  <a:cubicBezTo>
                    <a:pt x="121582" y="0"/>
                    <a:pt x="146024" y="10124"/>
                    <a:pt x="164045" y="28146"/>
                  </a:cubicBezTo>
                  <a:cubicBezTo>
                    <a:pt x="182067" y="46167"/>
                    <a:pt x="192191" y="70609"/>
                    <a:pt x="192191" y="96096"/>
                  </a:cubicBezTo>
                  <a:lnTo>
                    <a:pt x="192191" y="96096"/>
                  </a:lnTo>
                  <a:cubicBezTo>
                    <a:pt x="192191" y="121582"/>
                    <a:pt x="182067" y="146024"/>
                    <a:pt x="164045" y="164045"/>
                  </a:cubicBezTo>
                  <a:cubicBezTo>
                    <a:pt x="146024" y="182067"/>
                    <a:pt x="121582" y="192191"/>
                    <a:pt x="96096" y="192191"/>
                  </a:cubicBezTo>
                  <a:lnTo>
                    <a:pt x="96096" y="192191"/>
                  </a:lnTo>
                  <a:cubicBezTo>
                    <a:pt x="70609" y="192191"/>
                    <a:pt x="46167" y="182067"/>
                    <a:pt x="28146" y="164045"/>
                  </a:cubicBezTo>
                  <a:cubicBezTo>
                    <a:pt x="10124" y="146024"/>
                    <a:pt x="0" y="121582"/>
                    <a:pt x="0" y="96096"/>
                  </a:cubicBezTo>
                  <a:lnTo>
                    <a:pt x="0" y="96096"/>
                  </a:lnTo>
                  <a:cubicBezTo>
                    <a:pt x="0" y="70609"/>
                    <a:pt x="10124" y="46167"/>
                    <a:pt x="28146" y="28146"/>
                  </a:cubicBezTo>
                  <a:cubicBezTo>
                    <a:pt x="46167" y="10124"/>
                    <a:pt x="70609" y="0"/>
                    <a:pt x="96096" y="0"/>
                  </a:cubicBezTo>
                  <a:close/>
                </a:path>
              </a:pathLst>
            </a:custGeom>
            <a:solidFill>
              <a:srgbClr val="7B29E8"/>
            </a:solidFill>
          </p:spPr>
        </p:sp>
        <p:sp>
          <p:nvSpPr>
            <p:cNvPr name="TextBox 55" id="55"/>
            <p:cNvSpPr txBox="true"/>
            <p:nvPr/>
          </p:nvSpPr>
          <p:spPr>
            <a:xfrm>
              <a:off x="0" y="-66675"/>
              <a:ext cx="192191" cy="258866"/>
            </a:xfrm>
            <a:prstGeom prst="rect">
              <a:avLst/>
            </a:prstGeom>
          </p:spPr>
          <p:txBody>
            <a:bodyPr anchor="ctr" rtlCol="false" tIns="50800" lIns="50800" bIns="50800" rIns="50800"/>
            <a:lstStyle/>
            <a:p>
              <a:pPr algn="ctr">
                <a:lnSpc>
                  <a:spcPts val="3079"/>
                </a:lnSpc>
              </a:pPr>
            </a:p>
          </p:txBody>
        </p:sp>
      </p:grpSp>
      <p:sp>
        <p:nvSpPr>
          <p:cNvPr name="Freeform 56" id="56"/>
          <p:cNvSpPr/>
          <p:nvPr/>
        </p:nvSpPr>
        <p:spPr>
          <a:xfrm flipH="false" flipV="false" rot="-5400000">
            <a:off x="16055303" y="3436629"/>
            <a:ext cx="942466" cy="398192"/>
          </a:xfrm>
          <a:custGeom>
            <a:avLst/>
            <a:gdLst/>
            <a:ahLst/>
            <a:cxnLst/>
            <a:rect r="r" b="b" t="t" l="l"/>
            <a:pathLst>
              <a:path h="398192" w="942466">
                <a:moveTo>
                  <a:pt x="0" y="0"/>
                </a:moveTo>
                <a:lnTo>
                  <a:pt x="942467" y="0"/>
                </a:lnTo>
                <a:lnTo>
                  <a:pt x="942467" y="398192"/>
                </a:lnTo>
                <a:lnTo>
                  <a:pt x="0" y="3981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7" id="57"/>
          <p:cNvSpPr/>
          <p:nvPr/>
        </p:nvSpPr>
        <p:spPr>
          <a:xfrm flipH="false" flipV="false" rot="0">
            <a:off x="8640649" y="3635725"/>
            <a:ext cx="917582" cy="219073"/>
          </a:xfrm>
          <a:custGeom>
            <a:avLst/>
            <a:gdLst/>
            <a:ahLst/>
            <a:cxnLst/>
            <a:rect r="r" b="b" t="t" l="l"/>
            <a:pathLst>
              <a:path h="219073" w="917582">
                <a:moveTo>
                  <a:pt x="0" y="0"/>
                </a:moveTo>
                <a:lnTo>
                  <a:pt x="917582" y="0"/>
                </a:lnTo>
                <a:lnTo>
                  <a:pt x="917582" y="219073"/>
                </a:lnTo>
                <a:lnTo>
                  <a:pt x="0" y="2190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8" id="58"/>
          <p:cNvSpPr txBox="true"/>
          <p:nvPr/>
        </p:nvSpPr>
        <p:spPr>
          <a:xfrm rot="0">
            <a:off x="2701011" y="4664792"/>
            <a:ext cx="2051950" cy="365222"/>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Introduction</a:t>
            </a:r>
          </a:p>
        </p:txBody>
      </p:sp>
      <p:sp>
        <p:nvSpPr>
          <p:cNvPr name="TextBox 59" id="59"/>
          <p:cNvSpPr txBox="true"/>
          <p:nvPr/>
        </p:nvSpPr>
        <p:spPr>
          <a:xfrm rot="0">
            <a:off x="2844386" y="2807538"/>
            <a:ext cx="12599227" cy="929005"/>
          </a:xfrm>
          <a:prstGeom prst="rect">
            <a:avLst/>
          </a:prstGeom>
        </p:spPr>
        <p:txBody>
          <a:bodyPr anchor="t" rtlCol="false" tIns="0" lIns="0" bIns="0" rIns="0">
            <a:spAutoFit/>
          </a:bodyPr>
          <a:lstStyle/>
          <a:p>
            <a:pPr algn="ctr">
              <a:lnSpc>
                <a:spcPts val="7039"/>
              </a:lnSpc>
            </a:pPr>
            <a:r>
              <a:rPr lang="en-US" sz="6399">
                <a:solidFill>
                  <a:srgbClr val="000000"/>
                </a:solidFill>
                <a:latin typeface="Mokoto"/>
                <a:ea typeface="Mokoto"/>
                <a:cs typeface="Mokoto"/>
                <a:sym typeface="Mokoto"/>
              </a:rPr>
              <a:t>Table of Contents</a:t>
            </a:r>
          </a:p>
        </p:txBody>
      </p:sp>
      <p:sp>
        <p:nvSpPr>
          <p:cNvPr name="TextBox 60" id="60"/>
          <p:cNvSpPr txBox="true"/>
          <p:nvPr/>
        </p:nvSpPr>
        <p:spPr>
          <a:xfrm rot="0">
            <a:off x="7369974" y="4690993"/>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03</a:t>
            </a:r>
          </a:p>
        </p:txBody>
      </p:sp>
      <p:sp>
        <p:nvSpPr>
          <p:cNvPr name="TextBox 61" id="61"/>
          <p:cNvSpPr txBox="true"/>
          <p:nvPr/>
        </p:nvSpPr>
        <p:spPr>
          <a:xfrm rot="0">
            <a:off x="1837950" y="4627911"/>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1</a:t>
            </a:r>
          </a:p>
        </p:txBody>
      </p:sp>
      <p:sp>
        <p:nvSpPr>
          <p:cNvPr name="TextBox 62" id="62"/>
          <p:cNvSpPr txBox="true"/>
          <p:nvPr/>
        </p:nvSpPr>
        <p:spPr>
          <a:xfrm rot="0">
            <a:off x="2701011" y="5709758"/>
            <a:ext cx="4002214"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Research Model &amp; Hypothesis</a:t>
            </a:r>
          </a:p>
        </p:txBody>
      </p:sp>
      <p:sp>
        <p:nvSpPr>
          <p:cNvPr name="TextBox 63" id="63"/>
          <p:cNvSpPr txBox="true"/>
          <p:nvPr/>
        </p:nvSpPr>
        <p:spPr>
          <a:xfrm rot="0">
            <a:off x="7369974" y="5735960"/>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04</a:t>
            </a:r>
          </a:p>
        </p:txBody>
      </p:sp>
      <p:sp>
        <p:nvSpPr>
          <p:cNvPr name="TextBox 64" id="64"/>
          <p:cNvSpPr txBox="true"/>
          <p:nvPr/>
        </p:nvSpPr>
        <p:spPr>
          <a:xfrm rot="0">
            <a:off x="1837950" y="5672877"/>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2</a:t>
            </a:r>
          </a:p>
        </p:txBody>
      </p:sp>
      <p:sp>
        <p:nvSpPr>
          <p:cNvPr name="TextBox 65" id="65"/>
          <p:cNvSpPr txBox="true"/>
          <p:nvPr/>
        </p:nvSpPr>
        <p:spPr>
          <a:xfrm rot="0">
            <a:off x="2701011" y="6754725"/>
            <a:ext cx="4002214"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The Wikipedia Feedback Model</a:t>
            </a:r>
          </a:p>
        </p:txBody>
      </p:sp>
      <p:sp>
        <p:nvSpPr>
          <p:cNvPr name="TextBox 66" id="66"/>
          <p:cNvSpPr txBox="true"/>
          <p:nvPr/>
        </p:nvSpPr>
        <p:spPr>
          <a:xfrm rot="0">
            <a:off x="7369974" y="6780927"/>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05</a:t>
            </a:r>
          </a:p>
        </p:txBody>
      </p:sp>
      <p:sp>
        <p:nvSpPr>
          <p:cNvPr name="TextBox 67" id="67"/>
          <p:cNvSpPr txBox="true"/>
          <p:nvPr/>
        </p:nvSpPr>
        <p:spPr>
          <a:xfrm rot="0">
            <a:off x="1837950" y="6717844"/>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3</a:t>
            </a:r>
          </a:p>
        </p:txBody>
      </p:sp>
      <p:sp>
        <p:nvSpPr>
          <p:cNvPr name="TextBox 68" id="68"/>
          <p:cNvSpPr txBox="true"/>
          <p:nvPr/>
        </p:nvSpPr>
        <p:spPr>
          <a:xfrm rot="0">
            <a:off x="2701011" y="7799692"/>
            <a:ext cx="4895843"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Key Components of the Research Model</a:t>
            </a:r>
          </a:p>
        </p:txBody>
      </p:sp>
      <p:sp>
        <p:nvSpPr>
          <p:cNvPr name="TextBox 69" id="69"/>
          <p:cNvSpPr txBox="true"/>
          <p:nvPr/>
        </p:nvSpPr>
        <p:spPr>
          <a:xfrm rot="0">
            <a:off x="7369974" y="7825893"/>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06</a:t>
            </a:r>
          </a:p>
        </p:txBody>
      </p:sp>
      <p:sp>
        <p:nvSpPr>
          <p:cNvPr name="TextBox 70" id="70"/>
          <p:cNvSpPr txBox="true"/>
          <p:nvPr/>
        </p:nvSpPr>
        <p:spPr>
          <a:xfrm rot="0">
            <a:off x="1837950" y="7762811"/>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4</a:t>
            </a:r>
          </a:p>
        </p:txBody>
      </p:sp>
      <p:sp>
        <p:nvSpPr>
          <p:cNvPr name="TextBox 71" id="71"/>
          <p:cNvSpPr txBox="true"/>
          <p:nvPr/>
        </p:nvSpPr>
        <p:spPr>
          <a:xfrm rot="0">
            <a:off x="10610030" y="4664792"/>
            <a:ext cx="4668964"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The Role of AI Writer Bots</a:t>
            </a:r>
          </a:p>
        </p:txBody>
      </p:sp>
      <p:sp>
        <p:nvSpPr>
          <p:cNvPr name="TextBox 72" id="72"/>
          <p:cNvSpPr txBox="true"/>
          <p:nvPr/>
        </p:nvSpPr>
        <p:spPr>
          <a:xfrm rot="0">
            <a:off x="15278993" y="4690993"/>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07</a:t>
            </a:r>
          </a:p>
        </p:txBody>
      </p:sp>
      <p:sp>
        <p:nvSpPr>
          <p:cNvPr name="TextBox 73" id="73"/>
          <p:cNvSpPr txBox="true"/>
          <p:nvPr/>
        </p:nvSpPr>
        <p:spPr>
          <a:xfrm rot="0">
            <a:off x="9746969" y="4627911"/>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5</a:t>
            </a:r>
          </a:p>
        </p:txBody>
      </p:sp>
      <p:sp>
        <p:nvSpPr>
          <p:cNvPr name="TextBox 74" id="74"/>
          <p:cNvSpPr txBox="true"/>
          <p:nvPr/>
        </p:nvSpPr>
        <p:spPr>
          <a:xfrm rot="0">
            <a:off x="10610030" y="5709758"/>
            <a:ext cx="3498928"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Data &amp; Findings</a:t>
            </a:r>
          </a:p>
        </p:txBody>
      </p:sp>
      <p:sp>
        <p:nvSpPr>
          <p:cNvPr name="TextBox 75" id="75"/>
          <p:cNvSpPr txBox="true"/>
          <p:nvPr/>
        </p:nvSpPr>
        <p:spPr>
          <a:xfrm rot="0">
            <a:off x="15278993" y="5735960"/>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08</a:t>
            </a:r>
          </a:p>
        </p:txBody>
      </p:sp>
      <p:sp>
        <p:nvSpPr>
          <p:cNvPr name="TextBox 76" id="76"/>
          <p:cNvSpPr txBox="true"/>
          <p:nvPr/>
        </p:nvSpPr>
        <p:spPr>
          <a:xfrm rot="0">
            <a:off x="9737161" y="5672877"/>
            <a:ext cx="208508"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6</a:t>
            </a:r>
          </a:p>
        </p:txBody>
      </p:sp>
      <p:sp>
        <p:nvSpPr>
          <p:cNvPr name="TextBox 77" id="77"/>
          <p:cNvSpPr txBox="true"/>
          <p:nvPr/>
        </p:nvSpPr>
        <p:spPr>
          <a:xfrm rot="0">
            <a:off x="10610030" y="6754725"/>
            <a:ext cx="3498928"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Discussion &amp; Implications</a:t>
            </a:r>
          </a:p>
        </p:txBody>
      </p:sp>
      <p:sp>
        <p:nvSpPr>
          <p:cNvPr name="TextBox 78" id="78"/>
          <p:cNvSpPr txBox="true"/>
          <p:nvPr/>
        </p:nvSpPr>
        <p:spPr>
          <a:xfrm rot="0">
            <a:off x="15278993" y="6780927"/>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09</a:t>
            </a:r>
          </a:p>
        </p:txBody>
      </p:sp>
      <p:sp>
        <p:nvSpPr>
          <p:cNvPr name="TextBox 79" id="79"/>
          <p:cNvSpPr txBox="true"/>
          <p:nvPr/>
        </p:nvSpPr>
        <p:spPr>
          <a:xfrm rot="0">
            <a:off x="9746969" y="6717844"/>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7</a:t>
            </a:r>
          </a:p>
        </p:txBody>
      </p:sp>
      <p:sp>
        <p:nvSpPr>
          <p:cNvPr name="TextBox 80" id="80"/>
          <p:cNvSpPr txBox="true"/>
          <p:nvPr/>
        </p:nvSpPr>
        <p:spPr>
          <a:xfrm rot="0">
            <a:off x="10610030" y="7799692"/>
            <a:ext cx="4684665" cy="368971"/>
          </a:xfrm>
          <a:prstGeom prst="rect">
            <a:avLst/>
          </a:prstGeom>
        </p:spPr>
        <p:txBody>
          <a:bodyPr anchor="t" rtlCol="false" tIns="0" lIns="0" bIns="0" rIns="0">
            <a:spAutoFit/>
          </a:bodyPr>
          <a:lstStyle/>
          <a:p>
            <a:pPr algn="l">
              <a:lnSpc>
                <a:spcPts val="2969"/>
              </a:lnSpc>
            </a:pPr>
            <a:r>
              <a:rPr lang="en-US" sz="2121">
                <a:solidFill>
                  <a:srgbClr val="0D0D0D"/>
                </a:solidFill>
                <a:latin typeface="Aileron"/>
                <a:ea typeface="Aileron"/>
                <a:cs typeface="Aileron"/>
                <a:sym typeface="Aileron"/>
              </a:rPr>
              <a:t>Conclusion</a:t>
            </a:r>
          </a:p>
        </p:txBody>
      </p:sp>
      <p:sp>
        <p:nvSpPr>
          <p:cNvPr name="TextBox 81" id="81"/>
          <p:cNvSpPr txBox="true"/>
          <p:nvPr/>
        </p:nvSpPr>
        <p:spPr>
          <a:xfrm rot="0">
            <a:off x="15278993" y="7825893"/>
            <a:ext cx="1039774" cy="326092"/>
          </a:xfrm>
          <a:prstGeom prst="rect">
            <a:avLst/>
          </a:prstGeom>
        </p:spPr>
        <p:txBody>
          <a:bodyPr anchor="t" rtlCol="false" tIns="0" lIns="0" bIns="0" rIns="0">
            <a:spAutoFit/>
          </a:bodyPr>
          <a:lstStyle/>
          <a:p>
            <a:pPr algn="r">
              <a:lnSpc>
                <a:spcPts val="2686"/>
              </a:lnSpc>
            </a:pPr>
            <a:r>
              <a:rPr lang="en-US" sz="1919">
                <a:solidFill>
                  <a:srgbClr val="0D0D0D"/>
                </a:solidFill>
                <a:latin typeface="Aileron"/>
                <a:ea typeface="Aileron"/>
                <a:cs typeface="Aileron"/>
                <a:sym typeface="Aileron"/>
              </a:rPr>
              <a:t>10</a:t>
            </a:r>
          </a:p>
        </p:txBody>
      </p:sp>
      <p:sp>
        <p:nvSpPr>
          <p:cNvPr name="TextBox 82" id="82"/>
          <p:cNvSpPr txBox="true"/>
          <p:nvPr/>
        </p:nvSpPr>
        <p:spPr>
          <a:xfrm rot="0">
            <a:off x="9746969" y="7762811"/>
            <a:ext cx="188890" cy="442733"/>
          </a:xfrm>
          <a:prstGeom prst="rect">
            <a:avLst/>
          </a:prstGeom>
        </p:spPr>
        <p:txBody>
          <a:bodyPr anchor="t" rtlCol="false" tIns="0" lIns="0" bIns="0" rIns="0">
            <a:spAutoFit/>
          </a:bodyPr>
          <a:lstStyle/>
          <a:p>
            <a:pPr algn="ctr">
              <a:lnSpc>
                <a:spcPts val="3676"/>
              </a:lnSpc>
            </a:pPr>
            <a:r>
              <a:rPr lang="en-US" b="true" sz="2626">
                <a:solidFill>
                  <a:srgbClr val="FFFFFF"/>
                </a:solidFill>
                <a:latin typeface="Aileron Bold"/>
                <a:ea typeface="Aileron Bold"/>
                <a:cs typeface="Aileron Bold"/>
                <a:sym typeface="Aileron Bold"/>
              </a:rPr>
              <a:t>8</a:t>
            </a:r>
          </a:p>
        </p:txBody>
      </p:sp>
      <p:sp>
        <p:nvSpPr>
          <p:cNvPr name="TextBox 83" id="83"/>
          <p:cNvSpPr txBox="true"/>
          <p:nvPr/>
        </p:nvSpPr>
        <p:spPr>
          <a:xfrm rot="0">
            <a:off x="2192119" y="1478734"/>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84" id="84"/>
          <p:cNvGrpSpPr>
            <a:grpSpLocks noChangeAspect="true"/>
          </p:cNvGrpSpPr>
          <p:nvPr/>
        </p:nvGrpSpPr>
        <p:grpSpPr>
          <a:xfrm rot="0">
            <a:off x="1028700" y="1050741"/>
            <a:ext cx="1070997" cy="1070997"/>
            <a:chOff x="0" y="0"/>
            <a:chExt cx="6350889" cy="6350889"/>
          </a:xfrm>
        </p:grpSpPr>
        <p:sp>
          <p:nvSpPr>
            <p:cNvPr name="Freeform 85" id="85"/>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6"/>
              <a:stretch>
                <a:fillRect l="0" t="-1" r="0" b="-1"/>
              </a:stretch>
            </a:blipFill>
          </p:spPr>
        </p:sp>
        <p:sp>
          <p:nvSpPr>
            <p:cNvPr name="Freeform 86" id="86"/>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7"/>
              <a:stretch>
                <a:fillRect l="-30" t="0" r="-3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sp>
        <p:nvSpPr>
          <p:cNvPr name="TextBox 2" id="2"/>
          <p:cNvSpPr txBox="true"/>
          <p:nvPr/>
        </p:nvSpPr>
        <p:spPr>
          <a:xfrm rot="0">
            <a:off x="1077269" y="2914881"/>
            <a:ext cx="9495696" cy="2715516"/>
          </a:xfrm>
          <a:prstGeom prst="rect">
            <a:avLst/>
          </a:prstGeom>
        </p:spPr>
        <p:txBody>
          <a:bodyPr anchor="t" rtlCol="false" tIns="0" lIns="0" bIns="0" rIns="0">
            <a:spAutoFit/>
          </a:bodyPr>
          <a:lstStyle/>
          <a:p>
            <a:pPr algn="just">
              <a:lnSpc>
                <a:spcPts val="3080"/>
              </a:lnSpc>
              <a:spcBef>
                <a:spcPct val="0"/>
              </a:spcBef>
            </a:pPr>
            <a:r>
              <a:rPr lang="en-US" sz="2200" spc="-88">
                <a:solidFill>
                  <a:srgbClr val="212938"/>
                </a:solidFill>
                <a:latin typeface="Aileron"/>
                <a:ea typeface="Aileron"/>
                <a:cs typeface="Aileron"/>
                <a:sym typeface="Aileron"/>
              </a:rPr>
              <a:t>We explore the potential impact of Large Language Models (LLMs) and generative AI on Wikipedia, a user-driven knowledge platform. This research argues that as AI systems improve at generating content and answering questions, human contributors may withdraw, leading to a decline in Wikipedia’s value. The study presents a feedback model illustrating how AI’s growing role as both a reader and a writer could disrupt Wikipedia’s traditional cycle of human contributions and readership, ultimately leading to stagnation or decline in Wikipedia's usage</a:t>
            </a:r>
          </a:p>
        </p:txBody>
      </p:sp>
      <p:sp>
        <p:nvSpPr>
          <p:cNvPr name="Freeform 3" id="3"/>
          <p:cNvSpPr/>
          <p:nvPr/>
        </p:nvSpPr>
        <p:spPr>
          <a:xfrm flipH="false" flipV="false" rot="0">
            <a:off x="1028700" y="6144747"/>
            <a:ext cx="512362" cy="487385"/>
          </a:xfrm>
          <a:custGeom>
            <a:avLst/>
            <a:gdLst/>
            <a:ahLst/>
            <a:cxnLst/>
            <a:rect r="r" b="b" t="t" l="l"/>
            <a:pathLst>
              <a:path h="487385" w="512362">
                <a:moveTo>
                  <a:pt x="0" y="0"/>
                </a:moveTo>
                <a:lnTo>
                  <a:pt x="512362" y="0"/>
                </a:lnTo>
                <a:lnTo>
                  <a:pt x="512362" y="487384"/>
                </a:lnTo>
                <a:lnTo>
                  <a:pt x="0" y="4873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459574" y="5082103"/>
            <a:ext cx="7653957" cy="765395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7" id="7"/>
          <p:cNvGrpSpPr/>
          <p:nvPr/>
        </p:nvGrpSpPr>
        <p:grpSpPr>
          <a:xfrm rot="0">
            <a:off x="13136951" y="0"/>
            <a:ext cx="5151049" cy="10287000"/>
            <a:chOff x="0" y="0"/>
            <a:chExt cx="1356655" cy="2709333"/>
          </a:xfrm>
        </p:grpSpPr>
        <p:sp>
          <p:nvSpPr>
            <p:cNvPr name="Freeform 8" id="8"/>
            <p:cNvSpPr/>
            <p:nvPr/>
          </p:nvSpPr>
          <p:spPr>
            <a:xfrm flipH="false" flipV="false" rot="0">
              <a:off x="0" y="0"/>
              <a:ext cx="1356655" cy="2709333"/>
            </a:xfrm>
            <a:custGeom>
              <a:avLst/>
              <a:gdLst/>
              <a:ahLst/>
              <a:cxnLst/>
              <a:rect r="r" b="b" t="t" l="l"/>
              <a:pathLst>
                <a:path h="2709333" w="1356655">
                  <a:moveTo>
                    <a:pt x="0" y="0"/>
                  </a:moveTo>
                  <a:lnTo>
                    <a:pt x="1356655" y="0"/>
                  </a:lnTo>
                  <a:lnTo>
                    <a:pt x="1356655" y="2709333"/>
                  </a:lnTo>
                  <a:lnTo>
                    <a:pt x="0" y="2709333"/>
                  </a:lnTo>
                  <a:close/>
                </a:path>
              </a:pathLst>
            </a:custGeom>
            <a:solidFill>
              <a:srgbClr val="5086ED"/>
            </a:solidFill>
          </p:spPr>
        </p:sp>
        <p:sp>
          <p:nvSpPr>
            <p:cNvPr name="TextBox 9" id="9"/>
            <p:cNvSpPr txBox="true"/>
            <p:nvPr/>
          </p:nvSpPr>
          <p:spPr>
            <a:xfrm>
              <a:off x="0" y="-47625"/>
              <a:ext cx="1356655" cy="2756958"/>
            </a:xfrm>
            <a:prstGeom prst="rect">
              <a:avLst/>
            </a:prstGeom>
          </p:spPr>
          <p:txBody>
            <a:bodyPr anchor="ctr" rtlCol="false" tIns="50800" lIns="50800" bIns="50800" rIns="50800"/>
            <a:lstStyle/>
            <a:p>
              <a:pPr algn="ctr">
                <a:lnSpc>
                  <a:spcPts val="3220"/>
                </a:lnSpc>
              </a:pPr>
            </a:p>
          </p:txBody>
        </p:sp>
      </p:grpSp>
      <p:grpSp>
        <p:nvGrpSpPr>
          <p:cNvPr name="Group 10" id="10"/>
          <p:cNvGrpSpPr/>
          <p:nvPr/>
        </p:nvGrpSpPr>
        <p:grpSpPr>
          <a:xfrm rot="0">
            <a:off x="11192222" y="308745"/>
            <a:ext cx="6793382" cy="9669510"/>
            <a:chOff x="0" y="0"/>
            <a:chExt cx="895746" cy="1274980"/>
          </a:xfrm>
        </p:grpSpPr>
        <p:sp>
          <p:nvSpPr>
            <p:cNvPr name="Freeform 11" id="11"/>
            <p:cNvSpPr/>
            <p:nvPr/>
          </p:nvSpPr>
          <p:spPr>
            <a:xfrm flipH="false" flipV="false" rot="0">
              <a:off x="0" y="0"/>
              <a:ext cx="895746" cy="1274980"/>
            </a:xfrm>
            <a:custGeom>
              <a:avLst/>
              <a:gdLst/>
              <a:ahLst/>
              <a:cxnLst/>
              <a:rect r="r" b="b" t="t" l="l"/>
              <a:pathLst>
                <a:path h="1274980" w="895746">
                  <a:moveTo>
                    <a:pt x="76355" y="0"/>
                  </a:moveTo>
                  <a:lnTo>
                    <a:pt x="819391" y="0"/>
                  </a:lnTo>
                  <a:cubicBezTo>
                    <a:pt x="861561" y="0"/>
                    <a:pt x="895746" y="34185"/>
                    <a:pt x="895746" y="76355"/>
                  </a:cubicBezTo>
                  <a:lnTo>
                    <a:pt x="895746" y="1198625"/>
                  </a:lnTo>
                  <a:cubicBezTo>
                    <a:pt x="895746" y="1240795"/>
                    <a:pt x="861561" y="1274980"/>
                    <a:pt x="819391" y="1274980"/>
                  </a:cubicBezTo>
                  <a:lnTo>
                    <a:pt x="76355" y="1274980"/>
                  </a:lnTo>
                  <a:cubicBezTo>
                    <a:pt x="34185" y="1274980"/>
                    <a:pt x="0" y="1240795"/>
                    <a:pt x="0" y="1198625"/>
                  </a:cubicBezTo>
                  <a:lnTo>
                    <a:pt x="0" y="76355"/>
                  </a:lnTo>
                  <a:cubicBezTo>
                    <a:pt x="0" y="34185"/>
                    <a:pt x="34185" y="0"/>
                    <a:pt x="76355" y="0"/>
                  </a:cubicBezTo>
                  <a:close/>
                </a:path>
              </a:pathLst>
            </a:custGeom>
            <a:blipFill>
              <a:blip r:embed="rId4"/>
              <a:stretch>
                <a:fillRect l="-94967" t="0" r="-18671" b="0"/>
              </a:stretch>
            </a:blipFill>
            <a:ln w="57150" cap="rnd">
              <a:solidFill>
                <a:srgbClr val="F9FBFF"/>
              </a:solidFill>
              <a:prstDash val="solid"/>
              <a:round/>
            </a:ln>
          </p:spPr>
        </p:sp>
      </p:grpSp>
      <p:sp>
        <p:nvSpPr>
          <p:cNvPr name="TextBox 12" id="12"/>
          <p:cNvSpPr txBox="true"/>
          <p:nvPr/>
        </p:nvSpPr>
        <p:spPr>
          <a:xfrm rot="0">
            <a:off x="1028700" y="2034106"/>
            <a:ext cx="9909313" cy="692616"/>
          </a:xfrm>
          <a:prstGeom prst="rect">
            <a:avLst/>
          </a:prstGeom>
        </p:spPr>
        <p:txBody>
          <a:bodyPr anchor="t" rtlCol="false" tIns="0" lIns="0" bIns="0" rIns="0">
            <a:spAutoFit/>
          </a:bodyPr>
          <a:lstStyle/>
          <a:p>
            <a:pPr algn="l">
              <a:lnSpc>
                <a:spcPts val="5075"/>
              </a:lnSpc>
            </a:pPr>
            <a:r>
              <a:rPr lang="en-US" sz="5399" spc="-345">
                <a:solidFill>
                  <a:srgbClr val="212938"/>
                </a:solidFill>
                <a:latin typeface="Mokoto"/>
                <a:ea typeface="Mokoto"/>
                <a:cs typeface="Mokoto"/>
                <a:sym typeface="Mokoto"/>
              </a:rPr>
              <a:t>Introduction</a:t>
            </a:r>
          </a:p>
        </p:txBody>
      </p:sp>
      <p:sp>
        <p:nvSpPr>
          <p:cNvPr name="TextBox 13" id="13"/>
          <p:cNvSpPr txBox="true"/>
          <p:nvPr/>
        </p:nvSpPr>
        <p:spPr>
          <a:xfrm rot="0">
            <a:off x="1632632" y="6150816"/>
            <a:ext cx="4143916" cy="427560"/>
          </a:xfrm>
          <a:prstGeom prst="rect">
            <a:avLst/>
          </a:prstGeom>
        </p:spPr>
        <p:txBody>
          <a:bodyPr anchor="t" rtlCol="false" tIns="0" lIns="0" bIns="0" rIns="0">
            <a:spAutoFit/>
          </a:bodyPr>
          <a:lstStyle/>
          <a:p>
            <a:pPr algn="l">
              <a:lnSpc>
                <a:spcPts val="3497"/>
              </a:lnSpc>
              <a:spcBef>
                <a:spcPct val="0"/>
              </a:spcBef>
            </a:pPr>
            <a:r>
              <a:rPr lang="en-US" b="true" sz="2498" spc="-99">
                <a:solidFill>
                  <a:srgbClr val="212938"/>
                </a:solidFill>
                <a:latin typeface="Aileron Bold"/>
                <a:ea typeface="Aileron Bold"/>
                <a:cs typeface="Aileron Bold"/>
                <a:sym typeface="Aileron Bold"/>
              </a:rPr>
              <a:t>The Problem Statement</a:t>
            </a:r>
          </a:p>
        </p:txBody>
      </p:sp>
      <p:sp>
        <p:nvSpPr>
          <p:cNvPr name="TextBox 14" id="14"/>
          <p:cNvSpPr txBox="true"/>
          <p:nvPr/>
        </p:nvSpPr>
        <p:spPr>
          <a:xfrm rot="0">
            <a:off x="1028700" y="6822631"/>
            <a:ext cx="9495696" cy="2715516"/>
          </a:xfrm>
          <a:prstGeom prst="rect">
            <a:avLst/>
          </a:prstGeom>
        </p:spPr>
        <p:txBody>
          <a:bodyPr anchor="t" rtlCol="false" tIns="0" lIns="0" bIns="0" rIns="0">
            <a:spAutoFit/>
          </a:bodyPr>
          <a:lstStyle/>
          <a:p>
            <a:pPr algn="just" marL="474981" indent="-237491" lvl="1">
              <a:lnSpc>
                <a:spcPts val="3080"/>
              </a:lnSpc>
              <a:buFont typeface="Arial"/>
              <a:buChar char="•"/>
            </a:pPr>
            <a:r>
              <a:rPr lang="en-US" b="true" sz="2200" spc="-88">
                <a:solidFill>
                  <a:srgbClr val="212938"/>
                </a:solidFill>
                <a:latin typeface="Aileron Bold"/>
                <a:ea typeface="Aileron Bold"/>
                <a:cs typeface="Aileron Bold"/>
                <a:sym typeface="Aileron Bold"/>
              </a:rPr>
              <a:t>Declining Human Contributions:</a:t>
            </a:r>
            <a:r>
              <a:rPr lang="en-US" sz="2200" spc="-88">
                <a:solidFill>
                  <a:srgbClr val="212938"/>
                </a:solidFill>
                <a:latin typeface="Aileron"/>
                <a:ea typeface="Aileron"/>
                <a:cs typeface="Aileron"/>
                <a:sym typeface="Aileron"/>
              </a:rPr>
              <a:t> AI’s ability to generate content may discourage human editors from contributing, reducing Wikipedia’s quality and reliability.</a:t>
            </a:r>
          </a:p>
          <a:p>
            <a:pPr algn="just" marL="474981" indent="-237491" lvl="1">
              <a:lnSpc>
                <a:spcPts val="3080"/>
              </a:lnSpc>
              <a:buFont typeface="Arial"/>
              <a:buChar char="•"/>
            </a:pPr>
            <a:r>
              <a:rPr lang="en-US" b="true" sz="2200" spc="-88">
                <a:solidFill>
                  <a:srgbClr val="212938"/>
                </a:solidFill>
                <a:latin typeface="Aileron Bold"/>
                <a:ea typeface="Aileron Bold"/>
                <a:cs typeface="Aileron Bold"/>
                <a:sym typeface="Aileron Bold"/>
              </a:rPr>
              <a:t>Reader Disintermediation</a:t>
            </a:r>
            <a:r>
              <a:rPr lang="en-US" sz="2200" spc="-88">
                <a:solidFill>
                  <a:srgbClr val="212938"/>
                </a:solidFill>
                <a:latin typeface="Aileron"/>
                <a:ea typeface="Aileron"/>
                <a:cs typeface="Aileron"/>
                <a:sym typeface="Aileron"/>
              </a:rPr>
              <a:t>: Users may turn to AI-driven platforms instead of Wikipedia for answers, leading to fewer visits and lower engagement.</a:t>
            </a:r>
          </a:p>
          <a:p>
            <a:pPr algn="just" marL="474981" indent="-237491" lvl="1">
              <a:lnSpc>
                <a:spcPts val="3080"/>
              </a:lnSpc>
              <a:buFont typeface="Arial"/>
              <a:buChar char="•"/>
            </a:pPr>
            <a:r>
              <a:rPr lang="en-US" b="true" sz="2200" spc="-88">
                <a:solidFill>
                  <a:srgbClr val="212938"/>
                </a:solidFill>
                <a:latin typeface="Aileron Bold"/>
                <a:ea typeface="Aileron Bold"/>
                <a:cs typeface="Aileron Bold"/>
                <a:sym typeface="Aileron Bold"/>
              </a:rPr>
              <a:t>Misinformation Risk</a:t>
            </a:r>
            <a:r>
              <a:rPr lang="en-US" sz="2200" spc="-88">
                <a:solidFill>
                  <a:srgbClr val="212938"/>
                </a:solidFill>
                <a:latin typeface="Aileron"/>
                <a:ea typeface="Aileron"/>
                <a:cs typeface="Aileron"/>
                <a:sym typeface="Aileron"/>
              </a:rPr>
              <a:t>: AI-generated content may introduce false or misleading information, undermining Wikipedia’s credibility</a:t>
            </a:r>
          </a:p>
        </p:txBody>
      </p:sp>
      <p:sp>
        <p:nvSpPr>
          <p:cNvPr name="TextBox 15" id="15"/>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16" id="16"/>
          <p:cNvGrpSpPr>
            <a:grpSpLocks noChangeAspect="true"/>
          </p:cNvGrpSpPr>
          <p:nvPr/>
        </p:nvGrpSpPr>
        <p:grpSpPr>
          <a:xfrm rot="0">
            <a:off x="1028700" y="597092"/>
            <a:ext cx="899547" cy="899547"/>
            <a:chOff x="0" y="0"/>
            <a:chExt cx="6350889" cy="6350889"/>
          </a:xfrm>
        </p:grpSpPr>
        <p:sp>
          <p:nvSpPr>
            <p:cNvPr name="Freeform 17" id="17"/>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5"/>
              <a:stretch>
                <a:fillRect l="0" t="-1" r="0" b="-1"/>
              </a:stretch>
            </a:blipFill>
          </p:spPr>
        </p:sp>
        <p:sp>
          <p:nvSpPr>
            <p:cNvPr name="Freeform 18" id="18"/>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6"/>
              <a:stretch>
                <a:fillRect l="-30" t="0" r="-3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6823772"/>
            <a:ext cx="708848" cy="473156"/>
          </a:xfrm>
          <a:custGeom>
            <a:avLst/>
            <a:gdLst/>
            <a:ahLst/>
            <a:cxnLst/>
            <a:rect r="r" b="b" t="t" l="l"/>
            <a:pathLst>
              <a:path h="473156" w="708848">
                <a:moveTo>
                  <a:pt x="0" y="0"/>
                </a:moveTo>
                <a:lnTo>
                  <a:pt x="708848" y="0"/>
                </a:lnTo>
                <a:lnTo>
                  <a:pt x="708848" y="473156"/>
                </a:lnTo>
                <a:lnTo>
                  <a:pt x="0" y="4731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858367" y="5946884"/>
            <a:ext cx="7208762" cy="7208762"/>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Freeform 6" id="6"/>
          <p:cNvSpPr/>
          <p:nvPr/>
        </p:nvSpPr>
        <p:spPr>
          <a:xfrm flipH="false" flipV="false" rot="0">
            <a:off x="5830683" y="6823772"/>
            <a:ext cx="473156" cy="473156"/>
          </a:xfrm>
          <a:custGeom>
            <a:avLst/>
            <a:gdLst/>
            <a:ahLst/>
            <a:cxnLst/>
            <a:rect r="r" b="b" t="t" l="l"/>
            <a:pathLst>
              <a:path h="473156" w="473156">
                <a:moveTo>
                  <a:pt x="0" y="0"/>
                </a:moveTo>
                <a:lnTo>
                  <a:pt x="473156" y="0"/>
                </a:lnTo>
                <a:lnTo>
                  <a:pt x="473156" y="473156"/>
                </a:lnTo>
                <a:lnTo>
                  <a:pt x="0" y="4731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1619017" y="0"/>
            <a:ext cx="8292910" cy="10287000"/>
            <a:chOff x="0" y="0"/>
            <a:chExt cx="4853912" cy="6021070"/>
          </a:xfrm>
        </p:grpSpPr>
        <p:sp>
          <p:nvSpPr>
            <p:cNvPr name="Freeform 8" id="8"/>
            <p:cNvSpPr/>
            <p:nvPr/>
          </p:nvSpPr>
          <p:spPr>
            <a:xfrm flipH="false" flipV="false" rot="0">
              <a:off x="0" y="0"/>
              <a:ext cx="4853912" cy="6021070"/>
            </a:xfrm>
            <a:custGeom>
              <a:avLst/>
              <a:gdLst/>
              <a:ahLst/>
              <a:cxnLst/>
              <a:rect r="r" b="b" t="t" l="l"/>
              <a:pathLst>
                <a:path h="6021070" w="4853912">
                  <a:moveTo>
                    <a:pt x="0" y="6021070"/>
                  </a:moveTo>
                  <a:lnTo>
                    <a:pt x="564047" y="0"/>
                  </a:lnTo>
                  <a:lnTo>
                    <a:pt x="4853912" y="0"/>
                  </a:lnTo>
                  <a:lnTo>
                    <a:pt x="4289865" y="6021070"/>
                  </a:lnTo>
                  <a:close/>
                </a:path>
              </a:pathLst>
            </a:custGeom>
            <a:solidFill>
              <a:srgbClr val="5086ED"/>
            </a:solidFill>
            <a:ln w="12700">
              <a:solidFill>
                <a:srgbClr val="000000"/>
              </a:solidFill>
            </a:ln>
          </p:spPr>
        </p:sp>
      </p:grpSp>
      <p:grpSp>
        <p:nvGrpSpPr>
          <p:cNvPr name="Group 9" id="9"/>
          <p:cNvGrpSpPr/>
          <p:nvPr/>
        </p:nvGrpSpPr>
        <p:grpSpPr>
          <a:xfrm rot="0">
            <a:off x="11533854" y="1631121"/>
            <a:ext cx="3388177" cy="7458680"/>
            <a:chOff x="0" y="0"/>
            <a:chExt cx="548034" cy="1206434"/>
          </a:xfrm>
        </p:grpSpPr>
        <p:sp>
          <p:nvSpPr>
            <p:cNvPr name="Freeform 10" id="10"/>
            <p:cNvSpPr/>
            <p:nvPr/>
          </p:nvSpPr>
          <p:spPr>
            <a:xfrm flipH="false" flipV="false" rot="0">
              <a:off x="0" y="0"/>
              <a:ext cx="548034" cy="1206434"/>
            </a:xfrm>
            <a:custGeom>
              <a:avLst/>
              <a:gdLst/>
              <a:ahLst/>
              <a:cxnLst/>
              <a:rect r="r" b="b" t="t" l="l"/>
              <a:pathLst>
                <a:path h="1206434" w="548034">
                  <a:moveTo>
                    <a:pt x="123389" y="0"/>
                  </a:moveTo>
                  <a:lnTo>
                    <a:pt x="424645" y="0"/>
                  </a:lnTo>
                  <a:cubicBezTo>
                    <a:pt x="492791" y="0"/>
                    <a:pt x="548034" y="55243"/>
                    <a:pt x="548034" y="123389"/>
                  </a:cubicBezTo>
                  <a:lnTo>
                    <a:pt x="548034" y="1083045"/>
                  </a:lnTo>
                  <a:cubicBezTo>
                    <a:pt x="548034" y="1151191"/>
                    <a:pt x="492791" y="1206434"/>
                    <a:pt x="424645" y="1206434"/>
                  </a:cubicBezTo>
                  <a:lnTo>
                    <a:pt x="123389" y="1206434"/>
                  </a:lnTo>
                  <a:cubicBezTo>
                    <a:pt x="90664" y="1206434"/>
                    <a:pt x="59280" y="1193434"/>
                    <a:pt x="36140" y="1170294"/>
                  </a:cubicBezTo>
                  <a:cubicBezTo>
                    <a:pt x="13000" y="1147154"/>
                    <a:pt x="0" y="1115770"/>
                    <a:pt x="0" y="1083045"/>
                  </a:cubicBezTo>
                  <a:lnTo>
                    <a:pt x="0" y="123389"/>
                  </a:lnTo>
                  <a:cubicBezTo>
                    <a:pt x="0" y="55243"/>
                    <a:pt x="55243" y="0"/>
                    <a:pt x="123389" y="0"/>
                  </a:cubicBezTo>
                  <a:close/>
                </a:path>
              </a:pathLst>
            </a:custGeom>
            <a:blipFill>
              <a:blip r:embed="rId6"/>
              <a:stretch>
                <a:fillRect l="-99814" t="0" r="-130393" b="0"/>
              </a:stretch>
            </a:blipFill>
          </p:spPr>
        </p:sp>
      </p:grpSp>
      <p:sp>
        <p:nvSpPr>
          <p:cNvPr name="Freeform 11" id="11"/>
          <p:cNvSpPr/>
          <p:nvPr/>
        </p:nvSpPr>
        <p:spPr>
          <a:xfrm flipH="false" flipV="false" rot="0">
            <a:off x="10810146" y="1051874"/>
            <a:ext cx="7649304" cy="9853078"/>
          </a:xfrm>
          <a:custGeom>
            <a:avLst/>
            <a:gdLst/>
            <a:ahLst/>
            <a:cxnLst/>
            <a:rect r="r" b="b" t="t" l="l"/>
            <a:pathLst>
              <a:path h="9853078" w="7649304">
                <a:moveTo>
                  <a:pt x="0" y="0"/>
                </a:moveTo>
                <a:lnTo>
                  <a:pt x="7649304" y="0"/>
                </a:lnTo>
                <a:lnTo>
                  <a:pt x="7649304" y="9853078"/>
                </a:lnTo>
                <a:lnTo>
                  <a:pt x="0" y="9853078"/>
                </a:lnTo>
                <a:lnTo>
                  <a:pt x="0" y="0"/>
                </a:lnTo>
                <a:close/>
              </a:path>
            </a:pathLst>
          </a:custGeom>
          <a:blipFill>
            <a:blip r:embed="rId7"/>
            <a:stretch>
              <a:fillRect l="-89426" t="0" r="0" b="0"/>
            </a:stretch>
          </a:blipFill>
        </p:spPr>
      </p:sp>
      <p:grpSp>
        <p:nvGrpSpPr>
          <p:cNvPr name="Group 12" id="12"/>
          <p:cNvGrpSpPr/>
          <p:nvPr/>
        </p:nvGrpSpPr>
        <p:grpSpPr>
          <a:xfrm rot="0">
            <a:off x="-951095" y="-1375583"/>
            <a:ext cx="5497991" cy="549799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Freeform 15" id="15"/>
          <p:cNvSpPr/>
          <p:nvPr/>
        </p:nvSpPr>
        <p:spPr>
          <a:xfrm flipH="false" flipV="false" rot="0">
            <a:off x="907789" y="5924719"/>
            <a:ext cx="512362" cy="487385"/>
          </a:xfrm>
          <a:custGeom>
            <a:avLst/>
            <a:gdLst/>
            <a:ahLst/>
            <a:cxnLst/>
            <a:rect r="r" b="b" t="t" l="l"/>
            <a:pathLst>
              <a:path h="487385" w="512362">
                <a:moveTo>
                  <a:pt x="0" y="0"/>
                </a:moveTo>
                <a:lnTo>
                  <a:pt x="512362" y="0"/>
                </a:lnTo>
                <a:lnTo>
                  <a:pt x="512362" y="487384"/>
                </a:lnTo>
                <a:lnTo>
                  <a:pt x="0" y="4873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1028700" y="7616691"/>
            <a:ext cx="4519268" cy="1934574"/>
          </a:xfrm>
          <a:prstGeom prst="rect">
            <a:avLst/>
          </a:prstGeom>
        </p:spPr>
        <p:txBody>
          <a:bodyPr anchor="t" rtlCol="false" tIns="0" lIns="0" bIns="0" rIns="0">
            <a:spAutoFit/>
          </a:bodyPr>
          <a:lstStyle/>
          <a:p>
            <a:pPr algn="just">
              <a:lnSpc>
                <a:spcPts val="3079"/>
              </a:lnSpc>
              <a:spcBef>
                <a:spcPct val="0"/>
              </a:spcBef>
            </a:pPr>
            <a:r>
              <a:rPr lang="en-US" sz="2199" spc="-87">
                <a:solidFill>
                  <a:srgbClr val="212938"/>
                </a:solidFill>
                <a:latin typeface="Aileron"/>
                <a:ea typeface="Aileron"/>
                <a:cs typeface="Aileron"/>
                <a:sym typeface="Aileron"/>
              </a:rPr>
              <a:t>Wikipedia traditionally functions through a positive feedback loop: Contributors create content → Readers consume it → Some readers become contributors.</a:t>
            </a:r>
          </a:p>
        </p:txBody>
      </p:sp>
      <p:sp>
        <p:nvSpPr>
          <p:cNvPr name="TextBox 17" id="17"/>
          <p:cNvSpPr txBox="true"/>
          <p:nvPr/>
        </p:nvSpPr>
        <p:spPr>
          <a:xfrm rot="0">
            <a:off x="1826476" y="6814436"/>
            <a:ext cx="3604157" cy="701567"/>
          </a:xfrm>
          <a:prstGeom prst="rect">
            <a:avLst/>
          </a:prstGeom>
        </p:spPr>
        <p:txBody>
          <a:bodyPr anchor="t" rtlCol="false" tIns="0" lIns="0" bIns="0" rIns="0">
            <a:spAutoFit/>
          </a:bodyPr>
          <a:lstStyle/>
          <a:p>
            <a:pPr algn="l">
              <a:lnSpc>
                <a:spcPts val="2724"/>
              </a:lnSpc>
            </a:pPr>
            <a:r>
              <a:rPr lang="en-US" sz="2499" spc="-159">
                <a:solidFill>
                  <a:srgbClr val="212938"/>
                </a:solidFill>
                <a:latin typeface="Mokoto"/>
                <a:ea typeface="Mokoto"/>
                <a:cs typeface="Mokoto"/>
                <a:sym typeface="Mokoto"/>
              </a:rPr>
              <a:t>Wikipedia’s Feedback Cycle</a:t>
            </a:r>
          </a:p>
        </p:txBody>
      </p:sp>
      <p:sp>
        <p:nvSpPr>
          <p:cNvPr name="TextBox 18" id="18"/>
          <p:cNvSpPr txBox="true"/>
          <p:nvPr/>
        </p:nvSpPr>
        <p:spPr>
          <a:xfrm rot="0">
            <a:off x="5830683" y="7607166"/>
            <a:ext cx="4691661" cy="1851592"/>
          </a:xfrm>
          <a:prstGeom prst="rect">
            <a:avLst/>
          </a:prstGeom>
        </p:spPr>
        <p:txBody>
          <a:bodyPr anchor="t" rtlCol="false" tIns="0" lIns="0" bIns="0" rIns="0">
            <a:spAutoFit/>
          </a:bodyPr>
          <a:lstStyle/>
          <a:p>
            <a:pPr algn="just">
              <a:lnSpc>
                <a:spcPts val="2940"/>
              </a:lnSpc>
              <a:spcBef>
                <a:spcPct val="0"/>
              </a:spcBef>
            </a:pPr>
            <a:r>
              <a:rPr lang="en-US" sz="2100" spc="-84">
                <a:solidFill>
                  <a:srgbClr val="212938"/>
                </a:solidFill>
                <a:latin typeface="Aileron"/>
                <a:ea typeface="Aileron"/>
                <a:cs typeface="Aileron"/>
                <a:sym typeface="Aileron"/>
              </a:rPr>
              <a:t>The research hypothesizes that increased AI involvement will lead to reduced motivation for human contributors, creating a negative cycle that diminishes Wikipedia’s long-term value.</a:t>
            </a:r>
          </a:p>
        </p:txBody>
      </p:sp>
      <p:sp>
        <p:nvSpPr>
          <p:cNvPr name="TextBox 19" id="19"/>
          <p:cNvSpPr txBox="true"/>
          <p:nvPr/>
        </p:nvSpPr>
        <p:spPr>
          <a:xfrm rot="0">
            <a:off x="6408614" y="6823961"/>
            <a:ext cx="4153882" cy="722041"/>
          </a:xfrm>
          <a:prstGeom prst="rect">
            <a:avLst/>
          </a:prstGeom>
        </p:spPr>
        <p:txBody>
          <a:bodyPr anchor="t" rtlCol="false" tIns="0" lIns="0" bIns="0" rIns="0">
            <a:spAutoFit/>
          </a:bodyPr>
          <a:lstStyle/>
          <a:p>
            <a:pPr algn="l">
              <a:lnSpc>
                <a:spcPts val="2834"/>
              </a:lnSpc>
            </a:pPr>
            <a:r>
              <a:rPr lang="en-US" sz="2600" spc="-166">
                <a:solidFill>
                  <a:srgbClr val="212938"/>
                </a:solidFill>
                <a:latin typeface="Mokoto"/>
                <a:ea typeface="Mokoto"/>
                <a:cs typeface="Mokoto"/>
                <a:sym typeface="Mokoto"/>
              </a:rPr>
              <a:t>The Hypothesized Impact of AI</a:t>
            </a:r>
          </a:p>
        </p:txBody>
      </p:sp>
      <p:sp>
        <p:nvSpPr>
          <p:cNvPr name="TextBox 20" id="20"/>
          <p:cNvSpPr txBox="true"/>
          <p:nvPr/>
        </p:nvSpPr>
        <p:spPr>
          <a:xfrm rot="0">
            <a:off x="1028700" y="2157451"/>
            <a:ext cx="9912760" cy="1231819"/>
          </a:xfrm>
          <a:prstGeom prst="rect">
            <a:avLst/>
          </a:prstGeom>
        </p:spPr>
        <p:txBody>
          <a:bodyPr anchor="t" rtlCol="false" tIns="0" lIns="0" bIns="0" rIns="0">
            <a:spAutoFit/>
          </a:bodyPr>
          <a:lstStyle/>
          <a:p>
            <a:pPr algn="l">
              <a:lnSpc>
                <a:spcPts val="4700"/>
              </a:lnSpc>
            </a:pPr>
            <a:r>
              <a:rPr lang="en-US" sz="5000" spc="-320">
                <a:solidFill>
                  <a:srgbClr val="212938"/>
                </a:solidFill>
                <a:latin typeface="Mokoto"/>
                <a:ea typeface="Mokoto"/>
                <a:cs typeface="Mokoto"/>
                <a:sym typeface="Mokoto"/>
              </a:rPr>
              <a:t>Research Model &amp; Hypothesis</a:t>
            </a:r>
          </a:p>
        </p:txBody>
      </p:sp>
      <p:sp>
        <p:nvSpPr>
          <p:cNvPr name="TextBox 21" id="21"/>
          <p:cNvSpPr txBox="true"/>
          <p:nvPr/>
        </p:nvSpPr>
        <p:spPr>
          <a:xfrm rot="0">
            <a:off x="1511721" y="5930788"/>
            <a:ext cx="5297224" cy="427560"/>
          </a:xfrm>
          <a:prstGeom prst="rect">
            <a:avLst/>
          </a:prstGeom>
        </p:spPr>
        <p:txBody>
          <a:bodyPr anchor="t" rtlCol="false" tIns="0" lIns="0" bIns="0" rIns="0">
            <a:spAutoFit/>
          </a:bodyPr>
          <a:lstStyle/>
          <a:p>
            <a:pPr algn="l">
              <a:lnSpc>
                <a:spcPts val="3497"/>
              </a:lnSpc>
              <a:spcBef>
                <a:spcPct val="0"/>
              </a:spcBef>
            </a:pPr>
            <a:r>
              <a:rPr lang="en-US" b="true" sz="2498" spc="-99">
                <a:solidFill>
                  <a:srgbClr val="212938"/>
                </a:solidFill>
                <a:latin typeface="Aileron Bold"/>
                <a:ea typeface="Aileron Bold"/>
                <a:cs typeface="Aileron Bold"/>
                <a:sym typeface="Aileron Bold"/>
              </a:rPr>
              <a:t>Research Models</a:t>
            </a:r>
          </a:p>
        </p:txBody>
      </p:sp>
      <p:sp>
        <p:nvSpPr>
          <p:cNvPr name="TextBox 22" id="22"/>
          <p:cNvSpPr txBox="true"/>
          <p:nvPr/>
        </p:nvSpPr>
        <p:spPr>
          <a:xfrm rot="0">
            <a:off x="1028700" y="3435412"/>
            <a:ext cx="9495696" cy="1934574"/>
          </a:xfrm>
          <a:prstGeom prst="rect">
            <a:avLst/>
          </a:prstGeom>
        </p:spPr>
        <p:txBody>
          <a:bodyPr anchor="t" rtlCol="false" tIns="0" lIns="0" bIns="0" rIns="0">
            <a:spAutoFit/>
          </a:bodyPr>
          <a:lstStyle/>
          <a:p>
            <a:pPr algn="just">
              <a:lnSpc>
                <a:spcPts val="3080"/>
              </a:lnSpc>
              <a:spcBef>
                <a:spcPct val="0"/>
              </a:spcBef>
            </a:pPr>
            <a:r>
              <a:rPr lang="en-US" sz="2200" spc="-88">
                <a:solidFill>
                  <a:srgbClr val="212938"/>
                </a:solidFill>
                <a:latin typeface="Aileron"/>
                <a:ea typeface="Aileron"/>
                <a:cs typeface="Aileron"/>
                <a:sym typeface="Aileron"/>
              </a:rPr>
              <a:t>The research presents a feedback model showing how Wikipedia’s traditional cycle—where readers become contributors—is being disrupted by AI. Large language models (LLMs) act as both answer bots (replacing human readers) and writer bots (competing with human contributors). This shift may lead to fewer human contributions, outdated content, and Wikipedia’s diminishing value over time.</a:t>
            </a:r>
          </a:p>
        </p:txBody>
      </p:sp>
      <p:sp>
        <p:nvSpPr>
          <p:cNvPr name="TextBox 23" id="23"/>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24" id="24"/>
          <p:cNvGrpSpPr>
            <a:grpSpLocks noChangeAspect="true"/>
          </p:cNvGrpSpPr>
          <p:nvPr/>
        </p:nvGrpSpPr>
        <p:grpSpPr>
          <a:xfrm rot="0">
            <a:off x="1028700" y="597092"/>
            <a:ext cx="899547" cy="899547"/>
            <a:chOff x="0" y="0"/>
            <a:chExt cx="6350889" cy="6350889"/>
          </a:xfrm>
        </p:grpSpPr>
        <p:sp>
          <p:nvSpPr>
            <p:cNvPr name="Freeform 25" id="25"/>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10"/>
              <a:stretch>
                <a:fillRect l="0" t="-1" r="0" b="-1"/>
              </a:stretch>
            </a:blipFill>
          </p:spPr>
        </p:sp>
        <p:sp>
          <p:nvSpPr>
            <p:cNvPr name="Freeform 26" id="26"/>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11"/>
              <a:stretch>
                <a:fillRect l="-30" t="0" r="-3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4683010" y="-3710776"/>
            <a:ext cx="7605025" cy="76050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814981" y="6507481"/>
            <a:ext cx="5497991" cy="549799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Freeform 8" id="8"/>
          <p:cNvSpPr/>
          <p:nvPr/>
        </p:nvSpPr>
        <p:spPr>
          <a:xfrm flipH="false" flipV="false" rot="0">
            <a:off x="1028700" y="6600779"/>
            <a:ext cx="8012776" cy="3217367"/>
          </a:xfrm>
          <a:custGeom>
            <a:avLst/>
            <a:gdLst/>
            <a:ahLst/>
            <a:cxnLst/>
            <a:rect r="r" b="b" t="t" l="l"/>
            <a:pathLst>
              <a:path h="3217367" w="8012776">
                <a:moveTo>
                  <a:pt x="0" y="0"/>
                </a:moveTo>
                <a:lnTo>
                  <a:pt x="8012776" y="0"/>
                </a:lnTo>
                <a:lnTo>
                  <a:pt x="8012776" y="3217368"/>
                </a:lnTo>
                <a:lnTo>
                  <a:pt x="0" y="3217368"/>
                </a:lnTo>
                <a:lnTo>
                  <a:pt x="0" y="0"/>
                </a:lnTo>
                <a:close/>
              </a:path>
            </a:pathLst>
          </a:custGeom>
          <a:blipFill>
            <a:blip r:embed="rId2"/>
            <a:stretch>
              <a:fillRect l="-2258" t="-2402" r="-2391" b="-5572"/>
            </a:stretch>
          </a:blipFill>
        </p:spPr>
      </p:sp>
      <p:grpSp>
        <p:nvGrpSpPr>
          <p:cNvPr name="Group 9" id="9"/>
          <p:cNvGrpSpPr/>
          <p:nvPr/>
        </p:nvGrpSpPr>
        <p:grpSpPr>
          <a:xfrm rot="0">
            <a:off x="11474719" y="1033077"/>
            <a:ext cx="5784581" cy="8225223"/>
            <a:chOff x="0" y="0"/>
            <a:chExt cx="7712774" cy="10966964"/>
          </a:xfrm>
        </p:grpSpPr>
        <p:sp>
          <p:nvSpPr>
            <p:cNvPr name="Freeform 10" id="10"/>
            <p:cNvSpPr/>
            <p:nvPr/>
          </p:nvSpPr>
          <p:spPr>
            <a:xfrm flipH="false" flipV="false" rot="0">
              <a:off x="0" y="0"/>
              <a:ext cx="7462219" cy="5689712"/>
            </a:xfrm>
            <a:custGeom>
              <a:avLst/>
              <a:gdLst/>
              <a:ahLst/>
              <a:cxnLst/>
              <a:rect r="r" b="b" t="t" l="l"/>
              <a:pathLst>
                <a:path h="5689712" w="7462219">
                  <a:moveTo>
                    <a:pt x="0" y="0"/>
                  </a:moveTo>
                  <a:lnTo>
                    <a:pt x="7462219" y="0"/>
                  </a:lnTo>
                  <a:lnTo>
                    <a:pt x="7462219" y="5689712"/>
                  </a:lnTo>
                  <a:lnTo>
                    <a:pt x="0" y="5689712"/>
                  </a:lnTo>
                  <a:lnTo>
                    <a:pt x="0" y="0"/>
                  </a:lnTo>
                  <a:close/>
                </a:path>
              </a:pathLst>
            </a:custGeom>
            <a:blipFill>
              <a:blip r:embed="rId3"/>
              <a:stretch>
                <a:fillRect l="-2012" t="-2261" r="-112708" b="-2638"/>
              </a:stretch>
            </a:blipFill>
          </p:spPr>
        </p:sp>
        <p:sp>
          <p:nvSpPr>
            <p:cNvPr name="Freeform 11" id="11"/>
            <p:cNvSpPr/>
            <p:nvPr/>
          </p:nvSpPr>
          <p:spPr>
            <a:xfrm flipH="false" flipV="false" rot="0">
              <a:off x="0" y="5298701"/>
              <a:ext cx="7712774" cy="5668263"/>
            </a:xfrm>
            <a:custGeom>
              <a:avLst/>
              <a:gdLst/>
              <a:ahLst/>
              <a:cxnLst/>
              <a:rect r="r" b="b" t="t" l="l"/>
              <a:pathLst>
                <a:path h="5668263" w="7712774">
                  <a:moveTo>
                    <a:pt x="0" y="0"/>
                  </a:moveTo>
                  <a:lnTo>
                    <a:pt x="7712774" y="0"/>
                  </a:lnTo>
                  <a:lnTo>
                    <a:pt x="7712774" y="5668263"/>
                  </a:lnTo>
                  <a:lnTo>
                    <a:pt x="0" y="5668263"/>
                  </a:lnTo>
                  <a:lnTo>
                    <a:pt x="0" y="0"/>
                  </a:lnTo>
                  <a:close/>
                </a:path>
              </a:pathLst>
            </a:custGeom>
            <a:blipFill>
              <a:blip r:embed="rId3"/>
              <a:stretch>
                <a:fillRect l="-101905" t="-2270" r="-5839" b="-3027"/>
              </a:stretch>
            </a:blipFill>
          </p:spPr>
        </p:sp>
      </p:grpSp>
      <p:sp>
        <p:nvSpPr>
          <p:cNvPr name="Freeform 12" id="12"/>
          <p:cNvSpPr/>
          <p:nvPr/>
        </p:nvSpPr>
        <p:spPr>
          <a:xfrm flipH="false" flipV="false" rot="0">
            <a:off x="3157463" y="6974468"/>
            <a:ext cx="293429" cy="326572"/>
          </a:xfrm>
          <a:custGeom>
            <a:avLst/>
            <a:gdLst/>
            <a:ahLst/>
            <a:cxnLst/>
            <a:rect r="r" b="b" t="t" l="l"/>
            <a:pathLst>
              <a:path h="326572" w="293429">
                <a:moveTo>
                  <a:pt x="0" y="0"/>
                </a:moveTo>
                <a:lnTo>
                  <a:pt x="293428" y="0"/>
                </a:lnTo>
                <a:lnTo>
                  <a:pt x="293428" y="326571"/>
                </a:lnTo>
                <a:lnTo>
                  <a:pt x="0" y="326571"/>
                </a:lnTo>
                <a:lnTo>
                  <a:pt x="0" y="0"/>
                </a:lnTo>
                <a:close/>
              </a:path>
            </a:pathLst>
          </a:custGeom>
          <a:blipFill>
            <a:blip r:embed="rId4"/>
            <a:stretch>
              <a:fillRect l="-3246" t="0" r="-106978" b="0"/>
            </a:stretch>
          </a:blipFill>
        </p:spPr>
      </p:sp>
      <p:sp>
        <p:nvSpPr>
          <p:cNvPr name="TextBox 13" id="13"/>
          <p:cNvSpPr txBox="true"/>
          <p:nvPr/>
        </p:nvSpPr>
        <p:spPr>
          <a:xfrm rot="0">
            <a:off x="1028700" y="2506409"/>
            <a:ext cx="8012776" cy="1343660"/>
          </a:xfrm>
          <a:prstGeom prst="rect">
            <a:avLst/>
          </a:prstGeom>
        </p:spPr>
        <p:txBody>
          <a:bodyPr anchor="t" rtlCol="false" tIns="0" lIns="0" bIns="0" rIns="0">
            <a:spAutoFit/>
          </a:bodyPr>
          <a:lstStyle/>
          <a:p>
            <a:pPr algn="l">
              <a:lnSpc>
                <a:spcPts val="5170"/>
              </a:lnSpc>
            </a:pPr>
            <a:r>
              <a:rPr lang="en-US" sz="5500" spc="-352">
                <a:solidFill>
                  <a:srgbClr val="212938"/>
                </a:solidFill>
                <a:latin typeface="Mokoto"/>
                <a:ea typeface="Mokoto"/>
                <a:cs typeface="Mokoto"/>
                <a:sym typeface="Mokoto"/>
              </a:rPr>
              <a:t>The Wikipedia Feedback Model</a:t>
            </a:r>
          </a:p>
        </p:txBody>
      </p:sp>
      <p:sp>
        <p:nvSpPr>
          <p:cNvPr name="TextBox 14" id="14"/>
          <p:cNvSpPr txBox="true"/>
          <p:nvPr/>
        </p:nvSpPr>
        <p:spPr>
          <a:xfrm rot="0">
            <a:off x="1028700" y="4065699"/>
            <a:ext cx="8012776" cy="2397506"/>
          </a:xfrm>
          <a:prstGeom prst="rect">
            <a:avLst/>
          </a:prstGeom>
        </p:spPr>
        <p:txBody>
          <a:bodyPr anchor="t" rtlCol="false" tIns="0" lIns="0" bIns="0" rIns="0">
            <a:spAutoFit/>
          </a:bodyPr>
          <a:lstStyle/>
          <a:p>
            <a:pPr algn="just">
              <a:lnSpc>
                <a:spcPts val="2758"/>
              </a:lnSpc>
            </a:pPr>
            <a:r>
              <a:rPr lang="en-US" sz="1970" spc="-78">
                <a:solidFill>
                  <a:srgbClr val="212938"/>
                </a:solidFill>
                <a:latin typeface="Aileron"/>
                <a:ea typeface="Aileron"/>
                <a:cs typeface="Aileron"/>
                <a:sym typeface="Aileron"/>
              </a:rPr>
              <a:t>The Wikipedia Feedback Model illustrates the relationship between contributors and readers in maintaining the platform’s growth. Traditionally, human contributors create and edit content, attracting readers who may later become contributors, sustaining a positive cycle of knowledge production. However, the introduction of AI disrupts this balance by automating both content consumption and creation, reducing the need for human involvement.</a:t>
            </a:r>
          </a:p>
          <a:p>
            <a:pPr algn="just">
              <a:lnSpc>
                <a:spcPts val="2800"/>
              </a:lnSpc>
              <a:spcBef>
                <a:spcPct val="0"/>
              </a:spcBef>
            </a:pPr>
          </a:p>
        </p:txBody>
      </p:sp>
      <p:sp>
        <p:nvSpPr>
          <p:cNvPr name="Freeform 15" id="15"/>
          <p:cNvSpPr/>
          <p:nvPr/>
        </p:nvSpPr>
        <p:spPr>
          <a:xfrm flipH="false" flipV="false" rot="0">
            <a:off x="6591942" y="6974468"/>
            <a:ext cx="324548" cy="326572"/>
          </a:xfrm>
          <a:custGeom>
            <a:avLst/>
            <a:gdLst/>
            <a:ahLst/>
            <a:cxnLst/>
            <a:rect r="r" b="b" t="t" l="l"/>
            <a:pathLst>
              <a:path h="326572" w="324548">
                <a:moveTo>
                  <a:pt x="0" y="0"/>
                </a:moveTo>
                <a:lnTo>
                  <a:pt x="324548" y="0"/>
                </a:lnTo>
                <a:lnTo>
                  <a:pt x="324548" y="326571"/>
                </a:lnTo>
                <a:lnTo>
                  <a:pt x="0" y="326571"/>
                </a:lnTo>
                <a:lnTo>
                  <a:pt x="0" y="0"/>
                </a:lnTo>
                <a:close/>
              </a:path>
            </a:pathLst>
          </a:custGeom>
          <a:blipFill>
            <a:blip r:embed="rId4"/>
            <a:stretch>
              <a:fillRect l="-90066" t="0" r="0" b="0"/>
            </a:stretch>
          </a:blipFill>
        </p:spPr>
      </p:sp>
      <p:sp>
        <p:nvSpPr>
          <p:cNvPr name="TextBox 16" id="16"/>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17" id="17"/>
          <p:cNvGrpSpPr>
            <a:grpSpLocks noChangeAspect="true"/>
          </p:cNvGrpSpPr>
          <p:nvPr/>
        </p:nvGrpSpPr>
        <p:grpSpPr>
          <a:xfrm rot="0">
            <a:off x="1028700" y="597092"/>
            <a:ext cx="899547" cy="899547"/>
            <a:chOff x="0" y="0"/>
            <a:chExt cx="6350889" cy="6350889"/>
          </a:xfrm>
        </p:grpSpPr>
        <p:sp>
          <p:nvSpPr>
            <p:cNvPr name="Freeform 18" id="18"/>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5"/>
              <a:stretch>
                <a:fillRect l="0" t="-1" r="0" b="-1"/>
              </a:stretch>
            </a:blipFill>
          </p:spPr>
        </p:sp>
        <p:sp>
          <p:nvSpPr>
            <p:cNvPr name="Freeform 19" id="19"/>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6"/>
              <a:stretch>
                <a:fillRect l="-30" t="0" r="-3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1403968" y="-1544194"/>
            <a:ext cx="8029323" cy="802932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28700" y="6246542"/>
            <a:ext cx="7616072" cy="3657177"/>
            <a:chOff x="0" y="0"/>
            <a:chExt cx="1940030" cy="931587"/>
          </a:xfrm>
        </p:grpSpPr>
        <p:sp>
          <p:nvSpPr>
            <p:cNvPr name="Freeform 6" id="6"/>
            <p:cNvSpPr/>
            <p:nvPr/>
          </p:nvSpPr>
          <p:spPr>
            <a:xfrm flipH="false" flipV="false" rot="0">
              <a:off x="0" y="0"/>
              <a:ext cx="1940029" cy="931587"/>
            </a:xfrm>
            <a:custGeom>
              <a:avLst/>
              <a:gdLst/>
              <a:ahLst/>
              <a:cxnLst/>
              <a:rect r="r" b="b" t="t" l="l"/>
              <a:pathLst>
                <a:path h="931587" w="1940029">
                  <a:moveTo>
                    <a:pt x="46760" y="0"/>
                  </a:moveTo>
                  <a:lnTo>
                    <a:pt x="1893269" y="0"/>
                  </a:lnTo>
                  <a:cubicBezTo>
                    <a:pt x="1919094" y="0"/>
                    <a:pt x="1940029" y="20935"/>
                    <a:pt x="1940029" y="46760"/>
                  </a:cubicBezTo>
                  <a:lnTo>
                    <a:pt x="1940029" y="884827"/>
                  </a:lnTo>
                  <a:cubicBezTo>
                    <a:pt x="1940029" y="910651"/>
                    <a:pt x="1919094" y="931587"/>
                    <a:pt x="1893269" y="931587"/>
                  </a:cubicBezTo>
                  <a:lnTo>
                    <a:pt x="46760" y="931587"/>
                  </a:lnTo>
                  <a:cubicBezTo>
                    <a:pt x="20935" y="931587"/>
                    <a:pt x="0" y="910651"/>
                    <a:pt x="0" y="884827"/>
                  </a:cubicBezTo>
                  <a:lnTo>
                    <a:pt x="0" y="46760"/>
                  </a:lnTo>
                  <a:cubicBezTo>
                    <a:pt x="0" y="20935"/>
                    <a:pt x="20935" y="0"/>
                    <a:pt x="46760" y="0"/>
                  </a:cubicBezTo>
                  <a:close/>
                </a:path>
              </a:pathLst>
            </a:custGeom>
            <a:solidFill>
              <a:srgbClr val="212938"/>
            </a:solidFill>
          </p:spPr>
        </p:sp>
        <p:sp>
          <p:nvSpPr>
            <p:cNvPr name="TextBox 7" id="7"/>
            <p:cNvSpPr txBox="true"/>
            <p:nvPr/>
          </p:nvSpPr>
          <p:spPr>
            <a:xfrm>
              <a:off x="0" y="-47625"/>
              <a:ext cx="1940030" cy="979212"/>
            </a:xfrm>
            <a:prstGeom prst="rect">
              <a:avLst/>
            </a:prstGeom>
          </p:spPr>
          <p:txBody>
            <a:bodyPr anchor="ctr" rtlCol="false" tIns="50800" lIns="50800" bIns="50800" rIns="50800"/>
            <a:lstStyle/>
            <a:p>
              <a:pPr algn="ctr">
                <a:lnSpc>
                  <a:spcPts val="3220"/>
                </a:lnSpc>
              </a:pPr>
            </a:p>
          </p:txBody>
        </p:sp>
      </p:grpSp>
      <p:grpSp>
        <p:nvGrpSpPr>
          <p:cNvPr name="Group 8" id="8"/>
          <p:cNvGrpSpPr/>
          <p:nvPr/>
        </p:nvGrpSpPr>
        <p:grpSpPr>
          <a:xfrm rot="0">
            <a:off x="13032690" y="3908069"/>
            <a:ext cx="8029323" cy="802932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9642832" y="6246542"/>
            <a:ext cx="7616468" cy="3657177"/>
            <a:chOff x="0" y="0"/>
            <a:chExt cx="1940130" cy="931587"/>
          </a:xfrm>
        </p:grpSpPr>
        <p:sp>
          <p:nvSpPr>
            <p:cNvPr name="Freeform 12" id="12"/>
            <p:cNvSpPr/>
            <p:nvPr/>
          </p:nvSpPr>
          <p:spPr>
            <a:xfrm flipH="false" flipV="false" rot="0">
              <a:off x="0" y="0"/>
              <a:ext cx="1940130" cy="931587"/>
            </a:xfrm>
            <a:custGeom>
              <a:avLst/>
              <a:gdLst/>
              <a:ahLst/>
              <a:cxnLst/>
              <a:rect r="r" b="b" t="t" l="l"/>
              <a:pathLst>
                <a:path h="931587" w="1940130">
                  <a:moveTo>
                    <a:pt x="46758" y="0"/>
                  </a:moveTo>
                  <a:lnTo>
                    <a:pt x="1893373" y="0"/>
                  </a:lnTo>
                  <a:cubicBezTo>
                    <a:pt x="1919196" y="0"/>
                    <a:pt x="1940130" y="20934"/>
                    <a:pt x="1940130" y="46758"/>
                  </a:cubicBezTo>
                  <a:lnTo>
                    <a:pt x="1940130" y="884829"/>
                  </a:lnTo>
                  <a:cubicBezTo>
                    <a:pt x="1940130" y="910653"/>
                    <a:pt x="1919196" y="931587"/>
                    <a:pt x="1893373" y="931587"/>
                  </a:cubicBezTo>
                  <a:lnTo>
                    <a:pt x="46758" y="931587"/>
                  </a:lnTo>
                  <a:cubicBezTo>
                    <a:pt x="20934" y="931587"/>
                    <a:pt x="0" y="910653"/>
                    <a:pt x="0" y="884829"/>
                  </a:cubicBezTo>
                  <a:lnTo>
                    <a:pt x="0" y="46758"/>
                  </a:lnTo>
                  <a:cubicBezTo>
                    <a:pt x="0" y="20934"/>
                    <a:pt x="20934" y="0"/>
                    <a:pt x="46758" y="0"/>
                  </a:cubicBezTo>
                  <a:close/>
                </a:path>
              </a:pathLst>
            </a:custGeom>
            <a:solidFill>
              <a:srgbClr val="5086ED"/>
            </a:solidFill>
          </p:spPr>
        </p:sp>
        <p:sp>
          <p:nvSpPr>
            <p:cNvPr name="TextBox 13" id="13"/>
            <p:cNvSpPr txBox="true"/>
            <p:nvPr/>
          </p:nvSpPr>
          <p:spPr>
            <a:xfrm>
              <a:off x="0" y="-47625"/>
              <a:ext cx="1940130" cy="979212"/>
            </a:xfrm>
            <a:prstGeom prst="rect">
              <a:avLst/>
            </a:prstGeom>
          </p:spPr>
          <p:txBody>
            <a:bodyPr anchor="ctr" rtlCol="false" tIns="50800" lIns="50800" bIns="50800" rIns="50800"/>
            <a:lstStyle/>
            <a:p>
              <a:pPr algn="ctr">
                <a:lnSpc>
                  <a:spcPts val="3220"/>
                </a:lnSpc>
              </a:pPr>
            </a:p>
          </p:txBody>
        </p:sp>
      </p:grpSp>
      <p:sp>
        <p:nvSpPr>
          <p:cNvPr name="Freeform 14" id="14"/>
          <p:cNvSpPr/>
          <p:nvPr/>
        </p:nvSpPr>
        <p:spPr>
          <a:xfrm flipH="false" flipV="false" rot="0">
            <a:off x="9998932" y="6637529"/>
            <a:ext cx="569014" cy="569014"/>
          </a:xfrm>
          <a:custGeom>
            <a:avLst/>
            <a:gdLst/>
            <a:ahLst/>
            <a:cxnLst/>
            <a:rect r="r" b="b" t="t" l="l"/>
            <a:pathLst>
              <a:path h="569014" w="569014">
                <a:moveTo>
                  <a:pt x="0" y="0"/>
                </a:moveTo>
                <a:lnTo>
                  <a:pt x="569014" y="0"/>
                </a:lnTo>
                <a:lnTo>
                  <a:pt x="569014" y="569014"/>
                </a:lnTo>
                <a:lnTo>
                  <a:pt x="0" y="569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466793" y="6685515"/>
            <a:ext cx="559813" cy="473042"/>
          </a:xfrm>
          <a:custGeom>
            <a:avLst/>
            <a:gdLst/>
            <a:ahLst/>
            <a:cxnLst/>
            <a:rect r="r" b="b" t="t" l="l"/>
            <a:pathLst>
              <a:path h="473042" w="559813">
                <a:moveTo>
                  <a:pt x="0" y="0"/>
                </a:moveTo>
                <a:lnTo>
                  <a:pt x="559813" y="0"/>
                </a:lnTo>
                <a:lnTo>
                  <a:pt x="559813" y="473042"/>
                </a:lnTo>
                <a:lnTo>
                  <a:pt x="0" y="4730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4062308" y="2275570"/>
            <a:ext cx="10163384" cy="1244727"/>
          </a:xfrm>
          <a:prstGeom prst="rect">
            <a:avLst/>
          </a:prstGeom>
        </p:spPr>
        <p:txBody>
          <a:bodyPr anchor="t" rtlCol="false" tIns="0" lIns="0" bIns="0" rIns="0">
            <a:spAutoFit/>
          </a:bodyPr>
          <a:lstStyle/>
          <a:p>
            <a:pPr algn="ctr">
              <a:lnSpc>
                <a:spcPts val="4794"/>
              </a:lnSpc>
            </a:pPr>
            <a:r>
              <a:rPr lang="en-US" sz="5100" spc="-326">
                <a:solidFill>
                  <a:srgbClr val="212938"/>
                </a:solidFill>
                <a:latin typeface="Mokoto"/>
                <a:ea typeface="Mokoto"/>
                <a:cs typeface="Mokoto"/>
                <a:sym typeface="Mokoto"/>
              </a:rPr>
              <a:t>Key Components of the Research Model</a:t>
            </a:r>
          </a:p>
        </p:txBody>
      </p:sp>
      <p:sp>
        <p:nvSpPr>
          <p:cNvPr name="TextBox 17" id="17"/>
          <p:cNvSpPr txBox="true"/>
          <p:nvPr/>
        </p:nvSpPr>
        <p:spPr>
          <a:xfrm rot="0">
            <a:off x="3220116" y="3520585"/>
            <a:ext cx="11847767" cy="2277157"/>
          </a:xfrm>
          <a:prstGeom prst="rect">
            <a:avLst/>
          </a:prstGeom>
        </p:spPr>
        <p:txBody>
          <a:bodyPr anchor="t" rtlCol="false" tIns="0" lIns="0" bIns="0" rIns="0">
            <a:spAutoFit/>
          </a:bodyPr>
          <a:lstStyle/>
          <a:p>
            <a:pPr algn="just">
              <a:lnSpc>
                <a:spcPts val="3637"/>
              </a:lnSpc>
              <a:spcBef>
                <a:spcPct val="0"/>
              </a:spcBef>
            </a:pPr>
            <a:r>
              <a:rPr lang="en-US" sz="2598" spc="-103">
                <a:solidFill>
                  <a:srgbClr val="212938"/>
                </a:solidFill>
                <a:latin typeface="Aileron"/>
                <a:ea typeface="Aileron"/>
                <a:cs typeface="Aileron"/>
                <a:sym typeface="Aileron"/>
              </a:rPr>
              <a:t>The research model explores how Wikipedia’s contributor-reader relationship operates as a feedback system. Unlike a traditional cause-and-effect model, this feedback model highlights how human engagement and AI-driven automation can reinforce or disrupt Wikipedia’s sustainability. The model predicts that AI answer and writer bots will gradually weaken human contributions, leading to a decline in Wikipedia’s asset value.</a:t>
            </a:r>
          </a:p>
        </p:txBody>
      </p:sp>
      <p:sp>
        <p:nvSpPr>
          <p:cNvPr name="TextBox 18" id="18"/>
          <p:cNvSpPr txBox="true"/>
          <p:nvPr/>
        </p:nvSpPr>
        <p:spPr>
          <a:xfrm rot="0">
            <a:off x="2156337" y="6844402"/>
            <a:ext cx="6034205" cy="296037"/>
          </a:xfrm>
          <a:prstGeom prst="rect">
            <a:avLst/>
          </a:prstGeom>
        </p:spPr>
        <p:txBody>
          <a:bodyPr anchor="t" rtlCol="false" tIns="0" lIns="0" bIns="0" rIns="0">
            <a:spAutoFit/>
          </a:bodyPr>
          <a:lstStyle/>
          <a:p>
            <a:pPr algn="l">
              <a:lnSpc>
                <a:spcPts val="2289"/>
              </a:lnSpc>
            </a:pPr>
            <a:r>
              <a:rPr lang="en-US" sz="2100" spc="-134">
                <a:solidFill>
                  <a:srgbClr val="F9FBFF"/>
                </a:solidFill>
                <a:latin typeface="Mokoto"/>
                <a:ea typeface="Mokoto"/>
                <a:cs typeface="Mokoto"/>
                <a:sym typeface="Mokoto"/>
              </a:rPr>
              <a:t>Contribution and Asset Value</a:t>
            </a:r>
          </a:p>
        </p:txBody>
      </p:sp>
      <p:sp>
        <p:nvSpPr>
          <p:cNvPr name="TextBox 19" id="19"/>
          <p:cNvSpPr txBox="true"/>
          <p:nvPr/>
        </p:nvSpPr>
        <p:spPr>
          <a:xfrm rot="0">
            <a:off x="1415056" y="7435143"/>
            <a:ext cx="6775485" cy="2101850"/>
          </a:xfrm>
          <a:prstGeom prst="rect">
            <a:avLst/>
          </a:prstGeom>
        </p:spPr>
        <p:txBody>
          <a:bodyPr anchor="t" rtlCol="false" tIns="0" lIns="0" bIns="0" rIns="0">
            <a:spAutoFit/>
          </a:bodyPr>
          <a:lstStyle/>
          <a:p>
            <a:pPr algn="just" marL="431799" indent="-215899" lvl="1">
              <a:lnSpc>
                <a:spcPts val="2799"/>
              </a:lnSpc>
              <a:buFont typeface="Arial"/>
              <a:buChar char="•"/>
            </a:pPr>
            <a:r>
              <a:rPr lang="en-US" sz="1999" spc="-79">
                <a:solidFill>
                  <a:srgbClr val="F9FBFF"/>
                </a:solidFill>
                <a:latin typeface="Aileron"/>
                <a:ea typeface="Aileron"/>
                <a:cs typeface="Aileron"/>
                <a:sym typeface="Aileron"/>
              </a:rPr>
              <a:t>Wikipedia’s knowledge base depends on voluntary human contributors.</a:t>
            </a:r>
          </a:p>
          <a:p>
            <a:pPr algn="just" marL="431799" indent="-215899" lvl="1">
              <a:lnSpc>
                <a:spcPts val="2799"/>
              </a:lnSpc>
              <a:buFont typeface="Arial"/>
              <a:buChar char="•"/>
            </a:pPr>
            <a:r>
              <a:rPr lang="en-US" sz="1999" spc="-79">
                <a:solidFill>
                  <a:srgbClr val="F9FBFF"/>
                </a:solidFill>
                <a:latin typeface="Aileron"/>
                <a:ea typeface="Aileron"/>
                <a:cs typeface="Aileron"/>
                <a:sym typeface="Aileron"/>
              </a:rPr>
              <a:t>As AI-generated content increases, contributors may lose motivation, leading to stagnation.</a:t>
            </a:r>
          </a:p>
          <a:p>
            <a:pPr algn="just" marL="431799" indent="-215899" lvl="1">
              <a:lnSpc>
                <a:spcPts val="2799"/>
              </a:lnSpc>
              <a:buFont typeface="Arial"/>
              <a:buChar char="•"/>
            </a:pPr>
            <a:r>
              <a:rPr lang="en-US" sz="1999" spc="-79">
                <a:solidFill>
                  <a:srgbClr val="F9FBFF"/>
                </a:solidFill>
                <a:latin typeface="Aileron"/>
                <a:ea typeface="Aileron"/>
                <a:cs typeface="Aileron"/>
                <a:sym typeface="Aileron"/>
              </a:rPr>
              <a:t>Wikipedia’s long-term value is tied to the quality and quantity of human contributions.</a:t>
            </a:r>
          </a:p>
        </p:txBody>
      </p:sp>
      <p:sp>
        <p:nvSpPr>
          <p:cNvPr name="TextBox 20" id="20"/>
          <p:cNvSpPr txBox="true"/>
          <p:nvPr/>
        </p:nvSpPr>
        <p:spPr>
          <a:xfrm rot="0">
            <a:off x="9998932" y="7435143"/>
            <a:ext cx="6863331" cy="2101850"/>
          </a:xfrm>
          <a:prstGeom prst="rect">
            <a:avLst/>
          </a:prstGeom>
        </p:spPr>
        <p:txBody>
          <a:bodyPr anchor="t" rtlCol="false" tIns="0" lIns="0" bIns="0" rIns="0">
            <a:spAutoFit/>
          </a:bodyPr>
          <a:lstStyle/>
          <a:p>
            <a:pPr algn="l" marL="431799" indent="-215899" lvl="1">
              <a:lnSpc>
                <a:spcPts val="2799"/>
              </a:lnSpc>
              <a:buFont typeface="Arial"/>
              <a:buChar char="•"/>
            </a:pPr>
            <a:r>
              <a:rPr lang="en-US" sz="1999" spc="-79">
                <a:solidFill>
                  <a:srgbClr val="F9FBFF"/>
                </a:solidFill>
                <a:latin typeface="Aileron"/>
                <a:ea typeface="Aileron"/>
                <a:cs typeface="Aileron"/>
                <a:sym typeface="Aileron"/>
              </a:rPr>
              <a:t>AI-powered search tools provide direct answers, reducing Wikipedia’s traffic.</a:t>
            </a:r>
          </a:p>
          <a:p>
            <a:pPr algn="l" marL="431799" indent="-215899" lvl="1">
              <a:lnSpc>
                <a:spcPts val="2799"/>
              </a:lnSpc>
              <a:buFont typeface="Arial"/>
              <a:buChar char="•"/>
            </a:pPr>
            <a:r>
              <a:rPr lang="en-US" sz="1999" spc="-79">
                <a:solidFill>
                  <a:srgbClr val="F9FBFF"/>
                </a:solidFill>
                <a:latin typeface="Aileron"/>
                <a:ea typeface="Aileron"/>
                <a:cs typeface="Aileron"/>
                <a:sym typeface="Aileron"/>
              </a:rPr>
              <a:t>Fewer readers mean fewer potential contributors, weakening the feedback cycle.</a:t>
            </a:r>
          </a:p>
          <a:p>
            <a:pPr algn="l" marL="431799" indent="-215899" lvl="1">
              <a:lnSpc>
                <a:spcPts val="2799"/>
              </a:lnSpc>
              <a:buFont typeface="Arial"/>
              <a:buChar char="•"/>
            </a:pPr>
            <a:r>
              <a:rPr lang="en-US" sz="1999" spc="-79">
                <a:solidFill>
                  <a:srgbClr val="F9FBFF"/>
                </a:solidFill>
                <a:latin typeface="Aileron"/>
                <a:ea typeface="Aileron"/>
                <a:cs typeface="Aileron"/>
                <a:sym typeface="Aileron"/>
              </a:rPr>
              <a:t>Over time, AI’s dominance may diminish Wikipedia’s relevance as a knowledge source.</a:t>
            </a:r>
          </a:p>
        </p:txBody>
      </p:sp>
      <p:sp>
        <p:nvSpPr>
          <p:cNvPr name="TextBox 21" id="21"/>
          <p:cNvSpPr txBox="true"/>
          <p:nvPr/>
        </p:nvSpPr>
        <p:spPr>
          <a:xfrm rot="0">
            <a:off x="10660122" y="6834877"/>
            <a:ext cx="6202141" cy="294640"/>
          </a:xfrm>
          <a:prstGeom prst="rect">
            <a:avLst/>
          </a:prstGeom>
        </p:spPr>
        <p:txBody>
          <a:bodyPr anchor="t" rtlCol="false" tIns="0" lIns="0" bIns="0" rIns="0">
            <a:spAutoFit/>
          </a:bodyPr>
          <a:lstStyle/>
          <a:p>
            <a:pPr algn="l">
              <a:lnSpc>
                <a:spcPts val="2180"/>
              </a:lnSpc>
            </a:pPr>
            <a:r>
              <a:rPr lang="en-US" sz="2000" spc="-128">
                <a:solidFill>
                  <a:srgbClr val="F9FBFF"/>
                </a:solidFill>
                <a:latin typeface="Mokoto"/>
                <a:ea typeface="Mokoto"/>
                <a:cs typeface="Mokoto"/>
                <a:sym typeface="Mokoto"/>
              </a:rPr>
              <a:t>Readership and Disintermediation</a:t>
            </a:r>
          </a:p>
        </p:txBody>
      </p:sp>
      <p:sp>
        <p:nvSpPr>
          <p:cNvPr name="TextBox 22" id="22"/>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23" id="23"/>
          <p:cNvGrpSpPr>
            <a:grpSpLocks noChangeAspect="true"/>
          </p:cNvGrpSpPr>
          <p:nvPr/>
        </p:nvGrpSpPr>
        <p:grpSpPr>
          <a:xfrm rot="0">
            <a:off x="1028700" y="597092"/>
            <a:ext cx="899547" cy="899547"/>
            <a:chOff x="0" y="0"/>
            <a:chExt cx="6350889" cy="6350889"/>
          </a:xfrm>
        </p:grpSpPr>
        <p:sp>
          <p:nvSpPr>
            <p:cNvPr name="Freeform 24" id="24"/>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6"/>
              <a:stretch>
                <a:fillRect l="0" t="-1" r="0" b="-1"/>
              </a:stretch>
            </a:blipFill>
          </p:spPr>
        </p:sp>
        <p:sp>
          <p:nvSpPr>
            <p:cNvPr name="Freeform 25" id="25"/>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7"/>
              <a:stretch>
                <a:fillRect l="-30" t="0" r="-3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sp>
        <p:nvSpPr>
          <p:cNvPr name="TextBox 2" id="2"/>
          <p:cNvSpPr txBox="true"/>
          <p:nvPr/>
        </p:nvSpPr>
        <p:spPr>
          <a:xfrm rot="0">
            <a:off x="1028700" y="2202474"/>
            <a:ext cx="8812775" cy="1231900"/>
          </a:xfrm>
          <a:prstGeom prst="rect">
            <a:avLst/>
          </a:prstGeom>
        </p:spPr>
        <p:txBody>
          <a:bodyPr anchor="t" rtlCol="false" tIns="0" lIns="0" bIns="0" rIns="0">
            <a:spAutoFit/>
          </a:bodyPr>
          <a:lstStyle/>
          <a:p>
            <a:pPr algn="l">
              <a:lnSpc>
                <a:spcPts val="4700"/>
              </a:lnSpc>
            </a:pPr>
            <a:r>
              <a:rPr lang="en-US" sz="5000" spc="-320">
                <a:solidFill>
                  <a:srgbClr val="212938"/>
                </a:solidFill>
                <a:latin typeface="Mokoto"/>
                <a:ea typeface="Mokoto"/>
                <a:cs typeface="Mokoto"/>
                <a:sym typeface="Mokoto"/>
              </a:rPr>
              <a:t>The Role of AI Writer Bots</a:t>
            </a:r>
          </a:p>
        </p:txBody>
      </p:sp>
      <p:grpSp>
        <p:nvGrpSpPr>
          <p:cNvPr name="Group 3" id="3"/>
          <p:cNvGrpSpPr/>
          <p:nvPr/>
        </p:nvGrpSpPr>
        <p:grpSpPr>
          <a:xfrm rot="0">
            <a:off x="7544052" y="-2277487"/>
            <a:ext cx="8029323" cy="802932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TextBox 6" id="6"/>
          <p:cNvSpPr txBox="true"/>
          <p:nvPr/>
        </p:nvSpPr>
        <p:spPr>
          <a:xfrm rot="0">
            <a:off x="1028700" y="3737750"/>
            <a:ext cx="9110624" cy="2836545"/>
          </a:xfrm>
          <a:prstGeom prst="rect">
            <a:avLst/>
          </a:prstGeom>
        </p:spPr>
        <p:txBody>
          <a:bodyPr anchor="t" rtlCol="false" tIns="0" lIns="0" bIns="0" rIns="0">
            <a:spAutoFit/>
          </a:bodyPr>
          <a:lstStyle/>
          <a:p>
            <a:pPr algn="just">
              <a:lnSpc>
                <a:spcPts val="3779"/>
              </a:lnSpc>
              <a:spcBef>
                <a:spcPct val="0"/>
              </a:spcBef>
            </a:pPr>
            <a:r>
              <a:rPr lang="en-US" sz="2700" spc="-108">
                <a:solidFill>
                  <a:srgbClr val="212938"/>
                </a:solidFill>
                <a:latin typeface="Aileron"/>
                <a:ea typeface="Aileron"/>
                <a:cs typeface="Aileron"/>
                <a:sym typeface="Aileron"/>
              </a:rPr>
              <a:t>AI writer bots were introduced to assist human contributors by automating routine edits and content updates. However, these bots now pose challenges by competing with human editors, reducing engagement, and introducing potential misinformation. The research highlights the unintended consequences of AI’s increasing role in Wikipedia’s content creation.</a:t>
            </a:r>
          </a:p>
        </p:txBody>
      </p:sp>
      <p:grpSp>
        <p:nvGrpSpPr>
          <p:cNvPr name="Group 7" id="7"/>
          <p:cNvGrpSpPr/>
          <p:nvPr/>
        </p:nvGrpSpPr>
        <p:grpSpPr>
          <a:xfrm rot="0">
            <a:off x="1028700" y="6869564"/>
            <a:ext cx="4488148" cy="2388736"/>
            <a:chOff x="0" y="0"/>
            <a:chExt cx="1269462" cy="675648"/>
          </a:xfrm>
        </p:grpSpPr>
        <p:sp>
          <p:nvSpPr>
            <p:cNvPr name="Freeform 8" id="8"/>
            <p:cNvSpPr/>
            <p:nvPr/>
          </p:nvSpPr>
          <p:spPr>
            <a:xfrm flipH="false" flipV="false" rot="0">
              <a:off x="0" y="0"/>
              <a:ext cx="1269462" cy="675648"/>
            </a:xfrm>
            <a:custGeom>
              <a:avLst/>
              <a:gdLst/>
              <a:ahLst/>
              <a:cxnLst/>
              <a:rect r="r" b="b" t="t" l="l"/>
              <a:pathLst>
                <a:path h="675648" w="1269462">
                  <a:moveTo>
                    <a:pt x="62099" y="0"/>
                  </a:moveTo>
                  <a:lnTo>
                    <a:pt x="1207363" y="0"/>
                  </a:lnTo>
                  <a:cubicBezTo>
                    <a:pt x="1241659" y="0"/>
                    <a:pt x="1269462" y="27803"/>
                    <a:pt x="1269462" y="62099"/>
                  </a:cubicBezTo>
                  <a:lnTo>
                    <a:pt x="1269462" y="613549"/>
                  </a:lnTo>
                  <a:cubicBezTo>
                    <a:pt x="1269462" y="647846"/>
                    <a:pt x="1241659" y="675648"/>
                    <a:pt x="1207363" y="675648"/>
                  </a:cubicBezTo>
                  <a:lnTo>
                    <a:pt x="62099" y="675648"/>
                  </a:lnTo>
                  <a:cubicBezTo>
                    <a:pt x="27803" y="675648"/>
                    <a:pt x="0" y="647846"/>
                    <a:pt x="0" y="613549"/>
                  </a:cubicBezTo>
                  <a:lnTo>
                    <a:pt x="0" y="62099"/>
                  </a:lnTo>
                  <a:cubicBezTo>
                    <a:pt x="0" y="27803"/>
                    <a:pt x="27803" y="0"/>
                    <a:pt x="62099" y="0"/>
                  </a:cubicBezTo>
                  <a:close/>
                </a:path>
              </a:pathLst>
            </a:custGeom>
            <a:solidFill>
              <a:srgbClr val="212938"/>
            </a:solidFill>
          </p:spPr>
        </p:sp>
        <p:sp>
          <p:nvSpPr>
            <p:cNvPr name="TextBox 9" id="9"/>
            <p:cNvSpPr txBox="true"/>
            <p:nvPr/>
          </p:nvSpPr>
          <p:spPr>
            <a:xfrm>
              <a:off x="0" y="-47625"/>
              <a:ext cx="1269462" cy="723273"/>
            </a:xfrm>
            <a:prstGeom prst="rect">
              <a:avLst/>
            </a:prstGeom>
          </p:spPr>
          <p:txBody>
            <a:bodyPr anchor="ctr" rtlCol="false" tIns="50800" lIns="50800" bIns="50800" rIns="50800"/>
            <a:lstStyle/>
            <a:p>
              <a:pPr algn="ctr">
                <a:lnSpc>
                  <a:spcPts val="3220"/>
                </a:lnSpc>
              </a:pPr>
            </a:p>
          </p:txBody>
        </p:sp>
      </p:grpSp>
      <p:sp>
        <p:nvSpPr>
          <p:cNvPr name="TextBox 10" id="10"/>
          <p:cNvSpPr txBox="true"/>
          <p:nvPr/>
        </p:nvSpPr>
        <p:spPr>
          <a:xfrm rot="0">
            <a:off x="1326550" y="7517424"/>
            <a:ext cx="3892449" cy="1471295"/>
          </a:xfrm>
          <a:prstGeom prst="rect">
            <a:avLst/>
          </a:prstGeom>
        </p:spPr>
        <p:txBody>
          <a:bodyPr anchor="t" rtlCol="false" tIns="0" lIns="0" bIns="0" rIns="0">
            <a:spAutoFit/>
          </a:bodyPr>
          <a:lstStyle/>
          <a:p>
            <a:pPr algn="l" marL="367029" indent="-183514" lvl="1">
              <a:lnSpc>
                <a:spcPts val="2379"/>
              </a:lnSpc>
              <a:buFont typeface="Arial"/>
              <a:buChar char="•"/>
            </a:pPr>
            <a:r>
              <a:rPr lang="en-US" sz="1699" spc="-67">
                <a:solidFill>
                  <a:srgbClr val="F9FBFF"/>
                </a:solidFill>
                <a:latin typeface="Aileron"/>
                <a:ea typeface="Aileron"/>
                <a:cs typeface="Aileron"/>
                <a:sym typeface="Aileron"/>
              </a:rPr>
              <a:t>AI bots assist in maintaining and updating Wikipedia’s vast database.</a:t>
            </a:r>
          </a:p>
          <a:p>
            <a:pPr algn="l" marL="367029" indent="-183514" lvl="1">
              <a:lnSpc>
                <a:spcPts val="2379"/>
              </a:lnSpc>
              <a:buFont typeface="Arial"/>
              <a:buChar char="•"/>
            </a:pPr>
            <a:r>
              <a:rPr lang="en-US" sz="1699" spc="-67">
                <a:solidFill>
                  <a:srgbClr val="F9FBFF"/>
                </a:solidFill>
                <a:latin typeface="Aileron"/>
                <a:ea typeface="Aileron"/>
                <a:cs typeface="Aileron"/>
                <a:sym typeface="Aileron"/>
              </a:rPr>
              <a:t>They help automate repetitive tasks and manage large volumes of content efficiently.</a:t>
            </a:r>
          </a:p>
        </p:txBody>
      </p:sp>
      <p:sp>
        <p:nvSpPr>
          <p:cNvPr name="TextBox 11" id="11"/>
          <p:cNvSpPr txBox="true"/>
          <p:nvPr/>
        </p:nvSpPr>
        <p:spPr>
          <a:xfrm rot="0">
            <a:off x="1331323" y="7158195"/>
            <a:ext cx="3887675" cy="296076"/>
          </a:xfrm>
          <a:prstGeom prst="rect">
            <a:avLst/>
          </a:prstGeom>
        </p:spPr>
        <p:txBody>
          <a:bodyPr anchor="t" rtlCol="false" tIns="0" lIns="0" bIns="0" rIns="0">
            <a:spAutoFit/>
          </a:bodyPr>
          <a:lstStyle/>
          <a:p>
            <a:pPr algn="l">
              <a:lnSpc>
                <a:spcPts val="2292"/>
              </a:lnSpc>
            </a:pPr>
            <a:r>
              <a:rPr lang="en-US" sz="2102" spc="-134">
                <a:solidFill>
                  <a:srgbClr val="F9FBFF"/>
                </a:solidFill>
                <a:latin typeface="Mokoto"/>
                <a:ea typeface="Mokoto"/>
                <a:cs typeface="Mokoto"/>
                <a:sym typeface="Mokoto"/>
              </a:rPr>
              <a:t>AI as a Contributor</a:t>
            </a:r>
          </a:p>
        </p:txBody>
      </p:sp>
      <p:grpSp>
        <p:nvGrpSpPr>
          <p:cNvPr name="Group 12" id="12"/>
          <p:cNvGrpSpPr/>
          <p:nvPr/>
        </p:nvGrpSpPr>
        <p:grpSpPr>
          <a:xfrm rot="0">
            <a:off x="5651176" y="6869564"/>
            <a:ext cx="4488148" cy="2388736"/>
            <a:chOff x="0" y="0"/>
            <a:chExt cx="1269462" cy="675648"/>
          </a:xfrm>
        </p:grpSpPr>
        <p:sp>
          <p:nvSpPr>
            <p:cNvPr name="Freeform 13" id="13"/>
            <p:cNvSpPr/>
            <p:nvPr/>
          </p:nvSpPr>
          <p:spPr>
            <a:xfrm flipH="false" flipV="false" rot="0">
              <a:off x="0" y="0"/>
              <a:ext cx="1269462" cy="675648"/>
            </a:xfrm>
            <a:custGeom>
              <a:avLst/>
              <a:gdLst/>
              <a:ahLst/>
              <a:cxnLst/>
              <a:rect r="r" b="b" t="t" l="l"/>
              <a:pathLst>
                <a:path h="675648" w="1269462">
                  <a:moveTo>
                    <a:pt x="62099" y="0"/>
                  </a:moveTo>
                  <a:lnTo>
                    <a:pt x="1207363" y="0"/>
                  </a:lnTo>
                  <a:cubicBezTo>
                    <a:pt x="1241659" y="0"/>
                    <a:pt x="1269462" y="27803"/>
                    <a:pt x="1269462" y="62099"/>
                  </a:cubicBezTo>
                  <a:lnTo>
                    <a:pt x="1269462" y="613549"/>
                  </a:lnTo>
                  <a:cubicBezTo>
                    <a:pt x="1269462" y="647846"/>
                    <a:pt x="1241659" y="675648"/>
                    <a:pt x="1207363" y="675648"/>
                  </a:cubicBezTo>
                  <a:lnTo>
                    <a:pt x="62099" y="675648"/>
                  </a:lnTo>
                  <a:cubicBezTo>
                    <a:pt x="27803" y="675648"/>
                    <a:pt x="0" y="647846"/>
                    <a:pt x="0" y="613549"/>
                  </a:cubicBezTo>
                  <a:lnTo>
                    <a:pt x="0" y="62099"/>
                  </a:lnTo>
                  <a:cubicBezTo>
                    <a:pt x="0" y="27803"/>
                    <a:pt x="27803" y="0"/>
                    <a:pt x="62099" y="0"/>
                  </a:cubicBezTo>
                  <a:close/>
                </a:path>
              </a:pathLst>
            </a:custGeom>
            <a:solidFill>
              <a:srgbClr val="5086ED"/>
            </a:solidFill>
          </p:spPr>
        </p:sp>
        <p:sp>
          <p:nvSpPr>
            <p:cNvPr name="TextBox 14" id="14"/>
            <p:cNvSpPr txBox="true"/>
            <p:nvPr/>
          </p:nvSpPr>
          <p:spPr>
            <a:xfrm>
              <a:off x="0" y="-47625"/>
              <a:ext cx="1269462" cy="723273"/>
            </a:xfrm>
            <a:prstGeom prst="rect">
              <a:avLst/>
            </a:prstGeom>
          </p:spPr>
          <p:txBody>
            <a:bodyPr anchor="ctr" rtlCol="false" tIns="50800" lIns="50800" bIns="50800" rIns="50800"/>
            <a:lstStyle/>
            <a:p>
              <a:pPr algn="ctr">
                <a:lnSpc>
                  <a:spcPts val="3220"/>
                </a:lnSpc>
              </a:pPr>
            </a:p>
          </p:txBody>
        </p:sp>
      </p:grpSp>
      <p:sp>
        <p:nvSpPr>
          <p:cNvPr name="TextBox 15" id="15"/>
          <p:cNvSpPr txBox="true"/>
          <p:nvPr/>
        </p:nvSpPr>
        <p:spPr>
          <a:xfrm rot="0">
            <a:off x="5949026" y="7517424"/>
            <a:ext cx="3892449" cy="1471295"/>
          </a:xfrm>
          <a:prstGeom prst="rect">
            <a:avLst/>
          </a:prstGeom>
        </p:spPr>
        <p:txBody>
          <a:bodyPr anchor="t" rtlCol="false" tIns="0" lIns="0" bIns="0" rIns="0">
            <a:spAutoFit/>
          </a:bodyPr>
          <a:lstStyle/>
          <a:p>
            <a:pPr algn="just" marL="367029" indent="-183514" lvl="1">
              <a:lnSpc>
                <a:spcPts val="2379"/>
              </a:lnSpc>
              <a:buFont typeface="Arial"/>
              <a:buChar char="•"/>
            </a:pPr>
            <a:r>
              <a:rPr lang="en-US" sz="1699" spc="-67">
                <a:solidFill>
                  <a:srgbClr val="F9FBFF"/>
                </a:solidFill>
                <a:latin typeface="Aileron"/>
                <a:ea typeface="Aileron"/>
                <a:cs typeface="Aileron"/>
                <a:sym typeface="Aileron"/>
              </a:rPr>
              <a:t>AI-generated content can introduce factual errors or misleading information.</a:t>
            </a:r>
          </a:p>
          <a:p>
            <a:pPr algn="just" marL="367029" indent="-183514" lvl="1">
              <a:lnSpc>
                <a:spcPts val="2379"/>
              </a:lnSpc>
              <a:buFont typeface="Arial"/>
              <a:buChar char="•"/>
            </a:pPr>
            <a:r>
              <a:rPr lang="en-US" sz="1699" spc="-67">
                <a:solidFill>
                  <a:srgbClr val="F9FBFF"/>
                </a:solidFill>
                <a:latin typeface="Aileron"/>
                <a:ea typeface="Aileron"/>
                <a:cs typeface="Aileron"/>
                <a:sym typeface="Aileron"/>
              </a:rPr>
              <a:t>Deletionist AI bots may remove legitimate content, frustrating human editors.</a:t>
            </a:r>
          </a:p>
        </p:txBody>
      </p:sp>
      <p:sp>
        <p:nvSpPr>
          <p:cNvPr name="TextBox 16" id="16"/>
          <p:cNvSpPr txBox="true"/>
          <p:nvPr/>
        </p:nvSpPr>
        <p:spPr>
          <a:xfrm rot="0">
            <a:off x="5953799" y="7149668"/>
            <a:ext cx="3887675" cy="294081"/>
          </a:xfrm>
          <a:prstGeom prst="rect">
            <a:avLst/>
          </a:prstGeom>
        </p:spPr>
        <p:txBody>
          <a:bodyPr anchor="t" rtlCol="false" tIns="0" lIns="0" bIns="0" rIns="0">
            <a:spAutoFit/>
          </a:bodyPr>
          <a:lstStyle/>
          <a:p>
            <a:pPr algn="l">
              <a:lnSpc>
                <a:spcPts val="2136"/>
              </a:lnSpc>
            </a:pPr>
            <a:r>
              <a:rPr lang="en-US" sz="1959" spc="-125">
                <a:solidFill>
                  <a:srgbClr val="F9FBFF"/>
                </a:solidFill>
                <a:latin typeface="Mokoto"/>
                <a:ea typeface="Mokoto"/>
                <a:cs typeface="Mokoto"/>
                <a:sym typeface="Mokoto"/>
              </a:rPr>
              <a:t>Challenges and Risks</a:t>
            </a:r>
          </a:p>
        </p:txBody>
      </p:sp>
      <p:sp>
        <p:nvSpPr>
          <p:cNvPr name="Freeform 17" id="17"/>
          <p:cNvSpPr/>
          <p:nvPr/>
        </p:nvSpPr>
        <p:spPr>
          <a:xfrm flipH="false" flipV="false" rot="0">
            <a:off x="11463464" y="2014239"/>
            <a:ext cx="7024576" cy="6857742"/>
          </a:xfrm>
          <a:custGeom>
            <a:avLst/>
            <a:gdLst/>
            <a:ahLst/>
            <a:cxnLst/>
            <a:rect r="r" b="b" t="t" l="l"/>
            <a:pathLst>
              <a:path h="6857742" w="7024576">
                <a:moveTo>
                  <a:pt x="0" y="0"/>
                </a:moveTo>
                <a:lnTo>
                  <a:pt x="7024575" y="0"/>
                </a:lnTo>
                <a:lnTo>
                  <a:pt x="7024575" y="6857743"/>
                </a:lnTo>
                <a:lnTo>
                  <a:pt x="0" y="68577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211691">
            <a:off x="10277121" y="1999802"/>
            <a:ext cx="12108336" cy="6886616"/>
          </a:xfrm>
          <a:custGeom>
            <a:avLst/>
            <a:gdLst/>
            <a:ahLst/>
            <a:cxnLst/>
            <a:rect r="r" b="b" t="t" l="l"/>
            <a:pathLst>
              <a:path h="6886616" w="12108336">
                <a:moveTo>
                  <a:pt x="0" y="0"/>
                </a:moveTo>
                <a:lnTo>
                  <a:pt x="12108335" y="0"/>
                </a:lnTo>
                <a:lnTo>
                  <a:pt x="12108335" y="6886617"/>
                </a:lnTo>
                <a:lnTo>
                  <a:pt x="0" y="6886617"/>
                </a:lnTo>
                <a:lnTo>
                  <a:pt x="0" y="0"/>
                </a:lnTo>
                <a:close/>
              </a:path>
            </a:pathLst>
          </a:custGeom>
          <a:blipFill>
            <a:blip r:embed="rId4"/>
            <a:stretch>
              <a:fillRect l="0" t="0" r="0" b="0"/>
            </a:stretch>
          </a:blipFill>
        </p:spPr>
      </p:sp>
      <p:sp>
        <p:nvSpPr>
          <p:cNvPr name="TextBox 19" id="19"/>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20" id="20"/>
          <p:cNvGrpSpPr>
            <a:grpSpLocks noChangeAspect="true"/>
          </p:cNvGrpSpPr>
          <p:nvPr/>
        </p:nvGrpSpPr>
        <p:grpSpPr>
          <a:xfrm rot="0">
            <a:off x="1028700" y="597092"/>
            <a:ext cx="899547" cy="899547"/>
            <a:chOff x="0" y="0"/>
            <a:chExt cx="6350889" cy="6350889"/>
          </a:xfrm>
        </p:grpSpPr>
        <p:sp>
          <p:nvSpPr>
            <p:cNvPr name="Freeform 21" id="21"/>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5"/>
              <a:stretch>
                <a:fillRect l="0" t="-1" r="0" b="-1"/>
              </a:stretch>
            </a:blipFill>
          </p:spPr>
        </p:sp>
        <p:sp>
          <p:nvSpPr>
            <p:cNvPr name="Freeform 22" id="22"/>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6"/>
              <a:stretch>
                <a:fillRect l="-30" t="0" r="-3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4683010" y="-3710776"/>
            <a:ext cx="7605025" cy="76050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814981" y="6507481"/>
            <a:ext cx="5497991" cy="549799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sp>
        <p:nvSpPr>
          <p:cNvPr name="Freeform 8" id="8"/>
          <p:cNvSpPr/>
          <p:nvPr/>
        </p:nvSpPr>
        <p:spPr>
          <a:xfrm flipH="false" flipV="false" rot="0">
            <a:off x="1028700" y="6239663"/>
            <a:ext cx="8115300" cy="3526378"/>
          </a:xfrm>
          <a:custGeom>
            <a:avLst/>
            <a:gdLst/>
            <a:ahLst/>
            <a:cxnLst/>
            <a:rect r="r" b="b" t="t" l="l"/>
            <a:pathLst>
              <a:path h="3526378" w="8115300">
                <a:moveTo>
                  <a:pt x="0" y="0"/>
                </a:moveTo>
                <a:lnTo>
                  <a:pt x="8115300" y="0"/>
                </a:lnTo>
                <a:lnTo>
                  <a:pt x="8115300" y="3526377"/>
                </a:lnTo>
                <a:lnTo>
                  <a:pt x="0" y="3526377"/>
                </a:lnTo>
                <a:lnTo>
                  <a:pt x="0" y="0"/>
                </a:lnTo>
                <a:close/>
              </a:path>
            </a:pathLst>
          </a:custGeom>
          <a:blipFill>
            <a:blip r:embed="rId2"/>
            <a:stretch>
              <a:fillRect l="-1138" t="-3615" r="-652" b="-2090"/>
            </a:stretch>
          </a:blipFill>
        </p:spPr>
      </p:sp>
      <p:sp>
        <p:nvSpPr>
          <p:cNvPr name="Freeform 9" id="9"/>
          <p:cNvSpPr/>
          <p:nvPr/>
        </p:nvSpPr>
        <p:spPr>
          <a:xfrm flipH="false" flipV="false" rot="0">
            <a:off x="10675107" y="621593"/>
            <a:ext cx="6584193" cy="4671836"/>
          </a:xfrm>
          <a:custGeom>
            <a:avLst/>
            <a:gdLst/>
            <a:ahLst/>
            <a:cxnLst/>
            <a:rect r="r" b="b" t="t" l="l"/>
            <a:pathLst>
              <a:path h="4671836" w="6584193">
                <a:moveTo>
                  <a:pt x="0" y="0"/>
                </a:moveTo>
                <a:lnTo>
                  <a:pt x="6584193" y="0"/>
                </a:lnTo>
                <a:lnTo>
                  <a:pt x="6584193" y="4671836"/>
                </a:lnTo>
                <a:lnTo>
                  <a:pt x="0" y="4671836"/>
                </a:lnTo>
                <a:lnTo>
                  <a:pt x="0" y="0"/>
                </a:lnTo>
                <a:close/>
              </a:path>
            </a:pathLst>
          </a:custGeom>
          <a:blipFill>
            <a:blip r:embed="rId3"/>
            <a:stretch>
              <a:fillRect l="0" t="-5504" r="-60181" b="0"/>
            </a:stretch>
          </a:blipFill>
        </p:spPr>
      </p:sp>
      <p:sp>
        <p:nvSpPr>
          <p:cNvPr name="TextBox 10" id="10"/>
          <p:cNvSpPr txBox="true"/>
          <p:nvPr/>
        </p:nvSpPr>
        <p:spPr>
          <a:xfrm rot="0">
            <a:off x="1028700" y="2496884"/>
            <a:ext cx="8012776" cy="727837"/>
          </a:xfrm>
          <a:prstGeom prst="rect">
            <a:avLst/>
          </a:prstGeom>
        </p:spPr>
        <p:txBody>
          <a:bodyPr anchor="t" rtlCol="false" tIns="0" lIns="0" bIns="0" rIns="0">
            <a:spAutoFit/>
          </a:bodyPr>
          <a:lstStyle/>
          <a:p>
            <a:pPr algn="l">
              <a:lnSpc>
                <a:spcPts val="5264"/>
              </a:lnSpc>
            </a:pPr>
            <a:r>
              <a:rPr lang="en-US" sz="5600" spc="-358">
                <a:solidFill>
                  <a:srgbClr val="212938"/>
                </a:solidFill>
                <a:latin typeface="Mokoto"/>
                <a:ea typeface="Mokoto"/>
                <a:cs typeface="Mokoto"/>
                <a:sym typeface="Mokoto"/>
              </a:rPr>
              <a:t>Data &amp; Findings</a:t>
            </a:r>
          </a:p>
        </p:txBody>
      </p:sp>
      <p:sp>
        <p:nvSpPr>
          <p:cNvPr name="TextBox 11" id="11"/>
          <p:cNvSpPr txBox="true"/>
          <p:nvPr/>
        </p:nvSpPr>
        <p:spPr>
          <a:xfrm rot="0">
            <a:off x="1028700" y="3448222"/>
            <a:ext cx="8012776" cy="2082165"/>
          </a:xfrm>
          <a:prstGeom prst="rect">
            <a:avLst/>
          </a:prstGeom>
        </p:spPr>
        <p:txBody>
          <a:bodyPr anchor="t" rtlCol="false" tIns="0" lIns="0" bIns="0" rIns="0">
            <a:spAutoFit/>
          </a:bodyPr>
          <a:lstStyle/>
          <a:p>
            <a:pPr algn="just">
              <a:lnSpc>
                <a:spcPts val="3359"/>
              </a:lnSpc>
              <a:spcBef>
                <a:spcPct val="0"/>
              </a:spcBef>
            </a:pPr>
            <a:r>
              <a:rPr lang="en-US" sz="2399" spc="-95">
                <a:solidFill>
                  <a:srgbClr val="212938"/>
                </a:solidFill>
                <a:latin typeface="Aileron"/>
                <a:ea typeface="Aileron"/>
                <a:cs typeface="Aileron"/>
                <a:sym typeface="Aileron"/>
              </a:rPr>
              <a:t>The research presents data on the evolving role of AI in Wikipedia, highlighting trends in human vs. AI contributions. It shows that while human contributor numbers remain stable, AI-generated edits and AI-driven readership are increasing rapidly, raising concerns about Wikipedia’s long-term sustainability.</a:t>
            </a:r>
          </a:p>
        </p:txBody>
      </p:sp>
      <p:grpSp>
        <p:nvGrpSpPr>
          <p:cNvPr name="Group 12" id="12"/>
          <p:cNvGrpSpPr/>
          <p:nvPr/>
        </p:nvGrpSpPr>
        <p:grpSpPr>
          <a:xfrm rot="0">
            <a:off x="10675107" y="4736393"/>
            <a:ext cx="6584193" cy="4929014"/>
            <a:chOff x="0" y="0"/>
            <a:chExt cx="8778923" cy="6572018"/>
          </a:xfrm>
        </p:grpSpPr>
        <p:sp>
          <p:nvSpPr>
            <p:cNvPr name="Freeform 13" id="13"/>
            <p:cNvSpPr/>
            <p:nvPr/>
          </p:nvSpPr>
          <p:spPr>
            <a:xfrm flipH="false" flipV="false" rot="0">
              <a:off x="0" y="0"/>
              <a:ext cx="3109431" cy="6572018"/>
            </a:xfrm>
            <a:custGeom>
              <a:avLst/>
              <a:gdLst/>
              <a:ahLst/>
              <a:cxnLst/>
              <a:rect r="r" b="b" t="t" l="l"/>
              <a:pathLst>
                <a:path h="6572018" w="3109431">
                  <a:moveTo>
                    <a:pt x="0" y="0"/>
                  </a:moveTo>
                  <a:lnTo>
                    <a:pt x="3109431" y="0"/>
                  </a:lnTo>
                  <a:lnTo>
                    <a:pt x="3109431" y="6572018"/>
                  </a:lnTo>
                  <a:lnTo>
                    <a:pt x="0" y="6572018"/>
                  </a:lnTo>
                  <a:lnTo>
                    <a:pt x="0" y="0"/>
                  </a:lnTo>
                  <a:close/>
                </a:path>
              </a:pathLst>
            </a:custGeom>
            <a:blipFill>
              <a:blip r:embed="rId3"/>
              <a:stretch>
                <a:fillRect l="0" t="0" r="-352243" b="0"/>
              </a:stretch>
            </a:blipFill>
          </p:spPr>
        </p:sp>
        <p:sp>
          <p:nvSpPr>
            <p:cNvPr name="Freeform 14" id="14"/>
            <p:cNvSpPr/>
            <p:nvPr/>
          </p:nvSpPr>
          <p:spPr>
            <a:xfrm flipH="false" flipV="false" rot="0">
              <a:off x="3109431" y="146489"/>
              <a:ext cx="5669492" cy="6425529"/>
            </a:xfrm>
            <a:custGeom>
              <a:avLst/>
              <a:gdLst/>
              <a:ahLst/>
              <a:cxnLst/>
              <a:rect r="r" b="b" t="t" l="l"/>
              <a:pathLst>
                <a:path h="6425529" w="5669492">
                  <a:moveTo>
                    <a:pt x="0" y="0"/>
                  </a:moveTo>
                  <a:lnTo>
                    <a:pt x="5669492" y="0"/>
                  </a:lnTo>
                  <a:lnTo>
                    <a:pt x="5669492" y="6425529"/>
                  </a:lnTo>
                  <a:lnTo>
                    <a:pt x="0" y="6425529"/>
                  </a:lnTo>
                  <a:lnTo>
                    <a:pt x="0" y="0"/>
                  </a:lnTo>
                  <a:close/>
                </a:path>
              </a:pathLst>
            </a:custGeom>
            <a:blipFill>
              <a:blip r:embed="rId3"/>
              <a:stretch>
                <a:fillRect l="-145897" t="-2279" r="-2134" b="0"/>
              </a:stretch>
            </a:blipFill>
          </p:spPr>
        </p:sp>
      </p:grpSp>
      <p:sp>
        <p:nvSpPr>
          <p:cNvPr name="TextBox 15" id="15"/>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16" id="16"/>
          <p:cNvGrpSpPr>
            <a:grpSpLocks noChangeAspect="true"/>
          </p:cNvGrpSpPr>
          <p:nvPr/>
        </p:nvGrpSpPr>
        <p:grpSpPr>
          <a:xfrm rot="0">
            <a:off x="1028700" y="597092"/>
            <a:ext cx="899547" cy="899547"/>
            <a:chOff x="0" y="0"/>
            <a:chExt cx="6350889" cy="6350889"/>
          </a:xfrm>
        </p:grpSpPr>
        <p:sp>
          <p:nvSpPr>
            <p:cNvPr name="Freeform 17" id="17"/>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4"/>
              <a:stretch>
                <a:fillRect l="0" t="-1" r="0" b="-1"/>
              </a:stretch>
            </a:blipFill>
          </p:spPr>
        </p:sp>
        <p:sp>
          <p:nvSpPr>
            <p:cNvPr name="Freeform 18" id="18"/>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5"/>
              <a:stretch>
                <a:fillRect l="-30" t="0" r="-3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BFF"/>
        </a:solidFill>
      </p:bgPr>
    </p:bg>
    <p:spTree>
      <p:nvGrpSpPr>
        <p:cNvPr id="1" name=""/>
        <p:cNvGrpSpPr/>
        <p:nvPr/>
      </p:nvGrpSpPr>
      <p:grpSpPr>
        <a:xfrm>
          <a:off x="0" y="0"/>
          <a:ext cx="0" cy="0"/>
          <a:chOff x="0" y="0"/>
          <a:chExt cx="0" cy="0"/>
        </a:xfrm>
      </p:grpSpPr>
      <p:grpSp>
        <p:nvGrpSpPr>
          <p:cNvPr name="Group 2" id="2"/>
          <p:cNvGrpSpPr/>
          <p:nvPr/>
        </p:nvGrpSpPr>
        <p:grpSpPr>
          <a:xfrm rot="0">
            <a:off x="-1403968" y="-1544194"/>
            <a:ext cx="8029323" cy="802932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5" id="5"/>
          <p:cNvGrpSpPr/>
          <p:nvPr/>
        </p:nvGrpSpPr>
        <p:grpSpPr>
          <a:xfrm rot="0">
            <a:off x="1028700" y="6027467"/>
            <a:ext cx="5325889" cy="3657177"/>
            <a:chOff x="0" y="0"/>
            <a:chExt cx="1356655" cy="931587"/>
          </a:xfrm>
        </p:grpSpPr>
        <p:sp>
          <p:nvSpPr>
            <p:cNvPr name="Freeform 6" id="6"/>
            <p:cNvSpPr/>
            <p:nvPr/>
          </p:nvSpPr>
          <p:spPr>
            <a:xfrm flipH="false" flipV="false" rot="0">
              <a:off x="0" y="0"/>
              <a:ext cx="1356655" cy="931587"/>
            </a:xfrm>
            <a:custGeom>
              <a:avLst/>
              <a:gdLst/>
              <a:ahLst/>
              <a:cxnLst/>
              <a:rect r="r" b="b" t="t" l="l"/>
              <a:pathLst>
                <a:path h="931587" w="1356655">
                  <a:moveTo>
                    <a:pt x="66867" y="0"/>
                  </a:moveTo>
                  <a:lnTo>
                    <a:pt x="1289787" y="0"/>
                  </a:lnTo>
                  <a:cubicBezTo>
                    <a:pt x="1326717" y="0"/>
                    <a:pt x="1356655" y="29938"/>
                    <a:pt x="1356655" y="66867"/>
                  </a:cubicBezTo>
                  <a:lnTo>
                    <a:pt x="1356655" y="864719"/>
                  </a:lnTo>
                  <a:cubicBezTo>
                    <a:pt x="1356655" y="901649"/>
                    <a:pt x="1326717" y="931587"/>
                    <a:pt x="1289787" y="931587"/>
                  </a:cubicBezTo>
                  <a:lnTo>
                    <a:pt x="66867" y="931587"/>
                  </a:lnTo>
                  <a:cubicBezTo>
                    <a:pt x="29938" y="931587"/>
                    <a:pt x="0" y="901649"/>
                    <a:pt x="0" y="864719"/>
                  </a:cubicBezTo>
                  <a:lnTo>
                    <a:pt x="0" y="66867"/>
                  </a:lnTo>
                  <a:cubicBezTo>
                    <a:pt x="0" y="29938"/>
                    <a:pt x="29938" y="0"/>
                    <a:pt x="66867" y="0"/>
                  </a:cubicBezTo>
                  <a:close/>
                </a:path>
              </a:pathLst>
            </a:custGeom>
            <a:solidFill>
              <a:srgbClr val="212938"/>
            </a:solidFill>
          </p:spPr>
        </p:sp>
        <p:sp>
          <p:nvSpPr>
            <p:cNvPr name="TextBox 7" id="7"/>
            <p:cNvSpPr txBox="true"/>
            <p:nvPr/>
          </p:nvSpPr>
          <p:spPr>
            <a:xfrm>
              <a:off x="0" y="-47625"/>
              <a:ext cx="1356655" cy="979212"/>
            </a:xfrm>
            <a:prstGeom prst="rect">
              <a:avLst/>
            </a:prstGeom>
          </p:spPr>
          <p:txBody>
            <a:bodyPr anchor="ctr" rtlCol="false" tIns="50800" lIns="50800" bIns="50800" rIns="50800"/>
            <a:lstStyle/>
            <a:p>
              <a:pPr algn="ctr">
                <a:lnSpc>
                  <a:spcPts val="3220"/>
                </a:lnSpc>
              </a:pPr>
            </a:p>
          </p:txBody>
        </p:sp>
      </p:grpSp>
      <p:grpSp>
        <p:nvGrpSpPr>
          <p:cNvPr name="Group 8" id="8"/>
          <p:cNvGrpSpPr/>
          <p:nvPr/>
        </p:nvGrpSpPr>
        <p:grpSpPr>
          <a:xfrm rot="0">
            <a:off x="13032690" y="3908069"/>
            <a:ext cx="8029323" cy="802932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5086ED">
                  <a:alpha val="49804"/>
                </a:srgbClr>
              </a:solidFill>
              <a:prstDash val="solid"/>
              <a:miter/>
            </a:ln>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499"/>
                </a:lnSpc>
              </a:pPr>
            </a:p>
          </p:txBody>
        </p:sp>
      </p:grpSp>
      <p:grpSp>
        <p:nvGrpSpPr>
          <p:cNvPr name="Group 11" id="11"/>
          <p:cNvGrpSpPr/>
          <p:nvPr/>
        </p:nvGrpSpPr>
        <p:grpSpPr>
          <a:xfrm rot="0">
            <a:off x="11933411" y="6027467"/>
            <a:ext cx="5325889" cy="3657177"/>
            <a:chOff x="0" y="0"/>
            <a:chExt cx="1356655" cy="931587"/>
          </a:xfrm>
        </p:grpSpPr>
        <p:sp>
          <p:nvSpPr>
            <p:cNvPr name="Freeform 12" id="12"/>
            <p:cNvSpPr/>
            <p:nvPr/>
          </p:nvSpPr>
          <p:spPr>
            <a:xfrm flipH="false" flipV="false" rot="0">
              <a:off x="0" y="0"/>
              <a:ext cx="1356655" cy="931587"/>
            </a:xfrm>
            <a:custGeom>
              <a:avLst/>
              <a:gdLst/>
              <a:ahLst/>
              <a:cxnLst/>
              <a:rect r="r" b="b" t="t" l="l"/>
              <a:pathLst>
                <a:path h="931587" w="1356655">
                  <a:moveTo>
                    <a:pt x="66867" y="0"/>
                  </a:moveTo>
                  <a:lnTo>
                    <a:pt x="1289787" y="0"/>
                  </a:lnTo>
                  <a:cubicBezTo>
                    <a:pt x="1326717" y="0"/>
                    <a:pt x="1356655" y="29938"/>
                    <a:pt x="1356655" y="66867"/>
                  </a:cubicBezTo>
                  <a:lnTo>
                    <a:pt x="1356655" y="864719"/>
                  </a:lnTo>
                  <a:cubicBezTo>
                    <a:pt x="1356655" y="901649"/>
                    <a:pt x="1326717" y="931587"/>
                    <a:pt x="1289787" y="931587"/>
                  </a:cubicBezTo>
                  <a:lnTo>
                    <a:pt x="66867" y="931587"/>
                  </a:lnTo>
                  <a:cubicBezTo>
                    <a:pt x="29938" y="931587"/>
                    <a:pt x="0" y="901649"/>
                    <a:pt x="0" y="864719"/>
                  </a:cubicBezTo>
                  <a:lnTo>
                    <a:pt x="0" y="66867"/>
                  </a:lnTo>
                  <a:cubicBezTo>
                    <a:pt x="0" y="29938"/>
                    <a:pt x="29938" y="0"/>
                    <a:pt x="66867" y="0"/>
                  </a:cubicBezTo>
                  <a:close/>
                </a:path>
              </a:pathLst>
            </a:custGeom>
            <a:solidFill>
              <a:srgbClr val="212938"/>
            </a:solidFill>
          </p:spPr>
        </p:sp>
        <p:sp>
          <p:nvSpPr>
            <p:cNvPr name="TextBox 13" id="13"/>
            <p:cNvSpPr txBox="true"/>
            <p:nvPr/>
          </p:nvSpPr>
          <p:spPr>
            <a:xfrm>
              <a:off x="0" y="-47625"/>
              <a:ext cx="1356655" cy="979212"/>
            </a:xfrm>
            <a:prstGeom prst="rect">
              <a:avLst/>
            </a:prstGeom>
          </p:spPr>
          <p:txBody>
            <a:bodyPr anchor="ctr" rtlCol="false" tIns="50800" lIns="50800" bIns="50800" rIns="50800"/>
            <a:lstStyle/>
            <a:p>
              <a:pPr algn="ctr">
                <a:lnSpc>
                  <a:spcPts val="3220"/>
                </a:lnSpc>
              </a:pPr>
            </a:p>
          </p:txBody>
        </p:sp>
      </p:grpSp>
      <p:grpSp>
        <p:nvGrpSpPr>
          <p:cNvPr name="Group 14" id="14"/>
          <p:cNvGrpSpPr/>
          <p:nvPr/>
        </p:nvGrpSpPr>
        <p:grpSpPr>
          <a:xfrm rot="0">
            <a:off x="6481056" y="6027467"/>
            <a:ext cx="5325889" cy="3657177"/>
            <a:chOff x="0" y="0"/>
            <a:chExt cx="1356655" cy="931587"/>
          </a:xfrm>
        </p:grpSpPr>
        <p:sp>
          <p:nvSpPr>
            <p:cNvPr name="Freeform 15" id="15"/>
            <p:cNvSpPr/>
            <p:nvPr/>
          </p:nvSpPr>
          <p:spPr>
            <a:xfrm flipH="false" flipV="false" rot="0">
              <a:off x="0" y="0"/>
              <a:ext cx="1356655" cy="931587"/>
            </a:xfrm>
            <a:custGeom>
              <a:avLst/>
              <a:gdLst/>
              <a:ahLst/>
              <a:cxnLst/>
              <a:rect r="r" b="b" t="t" l="l"/>
              <a:pathLst>
                <a:path h="931587" w="1356655">
                  <a:moveTo>
                    <a:pt x="66867" y="0"/>
                  </a:moveTo>
                  <a:lnTo>
                    <a:pt x="1289787" y="0"/>
                  </a:lnTo>
                  <a:cubicBezTo>
                    <a:pt x="1326717" y="0"/>
                    <a:pt x="1356655" y="29938"/>
                    <a:pt x="1356655" y="66867"/>
                  </a:cubicBezTo>
                  <a:lnTo>
                    <a:pt x="1356655" y="864719"/>
                  </a:lnTo>
                  <a:cubicBezTo>
                    <a:pt x="1356655" y="901649"/>
                    <a:pt x="1326717" y="931587"/>
                    <a:pt x="1289787" y="931587"/>
                  </a:cubicBezTo>
                  <a:lnTo>
                    <a:pt x="66867" y="931587"/>
                  </a:lnTo>
                  <a:cubicBezTo>
                    <a:pt x="29938" y="931587"/>
                    <a:pt x="0" y="901649"/>
                    <a:pt x="0" y="864719"/>
                  </a:cubicBezTo>
                  <a:lnTo>
                    <a:pt x="0" y="66867"/>
                  </a:lnTo>
                  <a:cubicBezTo>
                    <a:pt x="0" y="29938"/>
                    <a:pt x="29938" y="0"/>
                    <a:pt x="66867" y="0"/>
                  </a:cubicBezTo>
                  <a:close/>
                </a:path>
              </a:pathLst>
            </a:custGeom>
            <a:solidFill>
              <a:srgbClr val="5086ED"/>
            </a:solidFill>
          </p:spPr>
        </p:sp>
        <p:sp>
          <p:nvSpPr>
            <p:cNvPr name="TextBox 16" id="16"/>
            <p:cNvSpPr txBox="true"/>
            <p:nvPr/>
          </p:nvSpPr>
          <p:spPr>
            <a:xfrm>
              <a:off x="0" y="-47625"/>
              <a:ext cx="1356655" cy="979212"/>
            </a:xfrm>
            <a:prstGeom prst="rect">
              <a:avLst/>
            </a:prstGeom>
          </p:spPr>
          <p:txBody>
            <a:bodyPr anchor="ctr" rtlCol="false" tIns="50800" lIns="50800" bIns="50800" rIns="50800"/>
            <a:lstStyle/>
            <a:p>
              <a:pPr algn="ctr">
                <a:lnSpc>
                  <a:spcPts val="3220"/>
                </a:lnSpc>
              </a:pPr>
            </a:p>
          </p:txBody>
        </p:sp>
      </p:grpSp>
      <p:sp>
        <p:nvSpPr>
          <p:cNvPr name="TextBox 17" id="17"/>
          <p:cNvSpPr txBox="true"/>
          <p:nvPr/>
        </p:nvSpPr>
        <p:spPr>
          <a:xfrm rot="0">
            <a:off x="2297021" y="2309099"/>
            <a:ext cx="13693959" cy="779144"/>
          </a:xfrm>
          <a:prstGeom prst="rect">
            <a:avLst/>
          </a:prstGeom>
        </p:spPr>
        <p:txBody>
          <a:bodyPr anchor="t" rtlCol="false" tIns="0" lIns="0" bIns="0" rIns="0">
            <a:spAutoFit/>
          </a:bodyPr>
          <a:lstStyle/>
          <a:p>
            <a:pPr algn="ctr">
              <a:lnSpc>
                <a:spcPts val="5639"/>
              </a:lnSpc>
            </a:pPr>
            <a:r>
              <a:rPr lang="en-US" sz="5999" spc="-383">
                <a:solidFill>
                  <a:srgbClr val="212938"/>
                </a:solidFill>
                <a:latin typeface="Mokoto"/>
                <a:ea typeface="Mokoto"/>
                <a:cs typeface="Mokoto"/>
                <a:sym typeface="Mokoto"/>
              </a:rPr>
              <a:t>Discussion &amp; Implications</a:t>
            </a:r>
          </a:p>
        </p:txBody>
      </p:sp>
      <p:sp>
        <p:nvSpPr>
          <p:cNvPr name="TextBox 18" id="18"/>
          <p:cNvSpPr txBox="true"/>
          <p:nvPr/>
        </p:nvSpPr>
        <p:spPr>
          <a:xfrm rot="0">
            <a:off x="1382937" y="6387783"/>
            <a:ext cx="4553176" cy="510922"/>
          </a:xfrm>
          <a:prstGeom prst="rect">
            <a:avLst/>
          </a:prstGeom>
        </p:spPr>
        <p:txBody>
          <a:bodyPr anchor="t" rtlCol="false" tIns="0" lIns="0" bIns="0" rIns="0">
            <a:spAutoFit/>
          </a:bodyPr>
          <a:lstStyle/>
          <a:p>
            <a:pPr algn="l">
              <a:lnSpc>
                <a:spcPts val="1962"/>
              </a:lnSpc>
            </a:pPr>
            <a:r>
              <a:rPr lang="en-US" sz="1800" spc="-115">
                <a:solidFill>
                  <a:srgbClr val="F9FBFF"/>
                </a:solidFill>
                <a:latin typeface="Mokoto"/>
                <a:ea typeface="Mokoto"/>
                <a:cs typeface="Mokoto"/>
                <a:sym typeface="Mokoto"/>
              </a:rPr>
              <a:t>The Shift from a Virtuous to a Vicious Cycle</a:t>
            </a:r>
          </a:p>
        </p:txBody>
      </p:sp>
      <p:sp>
        <p:nvSpPr>
          <p:cNvPr name="TextBox 19" id="19"/>
          <p:cNvSpPr txBox="true"/>
          <p:nvPr/>
        </p:nvSpPr>
        <p:spPr>
          <a:xfrm rot="0">
            <a:off x="12319768" y="6359208"/>
            <a:ext cx="4553176" cy="701675"/>
          </a:xfrm>
          <a:prstGeom prst="rect">
            <a:avLst/>
          </a:prstGeom>
        </p:spPr>
        <p:txBody>
          <a:bodyPr anchor="t" rtlCol="false" tIns="0" lIns="0" bIns="0" rIns="0">
            <a:spAutoFit/>
          </a:bodyPr>
          <a:lstStyle/>
          <a:p>
            <a:pPr algn="l">
              <a:lnSpc>
                <a:spcPts val="2725"/>
              </a:lnSpc>
            </a:pPr>
            <a:r>
              <a:rPr lang="en-US" sz="2500" spc="-160">
                <a:solidFill>
                  <a:srgbClr val="F9FBFF"/>
                </a:solidFill>
                <a:latin typeface="Mokoto"/>
                <a:ea typeface="Mokoto"/>
                <a:cs typeface="Mokoto"/>
                <a:sym typeface="Mokoto"/>
              </a:rPr>
              <a:t>Potential Risks to Knowledge Quality</a:t>
            </a:r>
          </a:p>
        </p:txBody>
      </p:sp>
      <p:sp>
        <p:nvSpPr>
          <p:cNvPr name="TextBox 20" id="20"/>
          <p:cNvSpPr txBox="true"/>
          <p:nvPr/>
        </p:nvSpPr>
        <p:spPr>
          <a:xfrm rot="0">
            <a:off x="1382937" y="7051359"/>
            <a:ext cx="4553176" cy="2357120"/>
          </a:xfrm>
          <a:prstGeom prst="rect">
            <a:avLst/>
          </a:prstGeom>
        </p:spPr>
        <p:txBody>
          <a:bodyPr anchor="t" rtlCol="false" tIns="0" lIns="0" bIns="0" rIns="0">
            <a:spAutoFit/>
          </a:bodyPr>
          <a:lstStyle/>
          <a:p>
            <a:pPr algn="l" marL="367031" indent="-183515" lvl="1">
              <a:lnSpc>
                <a:spcPts val="2380"/>
              </a:lnSpc>
              <a:buFont typeface="Arial"/>
              <a:buChar char="•"/>
            </a:pPr>
            <a:r>
              <a:rPr lang="en-US" sz="1700" spc="-68">
                <a:solidFill>
                  <a:srgbClr val="F9FBFF"/>
                </a:solidFill>
                <a:latin typeface="Aileron"/>
                <a:ea typeface="Aileron"/>
                <a:cs typeface="Aileron"/>
                <a:sym typeface="Aileron"/>
              </a:rPr>
              <a:t>Traditionally, Wikipedia thrived on human contributors maintaining and improving content.</a:t>
            </a:r>
          </a:p>
          <a:p>
            <a:pPr algn="l" marL="367031" indent="-183515" lvl="1">
              <a:lnSpc>
                <a:spcPts val="2380"/>
              </a:lnSpc>
              <a:buFont typeface="Arial"/>
              <a:buChar char="•"/>
            </a:pPr>
            <a:r>
              <a:rPr lang="en-US" sz="1700" spc="-68">
                <a:solidFill>
                  <a:srgbClr val="F9FBFF"/>
                </a:solidFill>
                <a:latin typeface="Aileron"/>
                <a:ea typeface="Aileron"/>
                <a:cs typeface="Aileron"/>
                <a:sym typeface="Aileron"/>
              </a:rPr>
              <a:t>AI-generated answers reduce readership, which in turn reduces the number of new contributors.</a:t>
            </a:r>
          </a:p>
          <a:p>
            <a:pPr algn="l" marL="367031" indent="-183515" lvl="1">
              <a:lnSpc>
                <a:spcPts val="2380"/>
              </a:lnSpc>
              <a:buFont typeface="Arial"/>
              <a:buChar char="•"/>
            </a:pPr>
            <a:r>
              <a:rPr lang="en-US" sz="1700" spc="-68">
                <a:solidFill>
                  <a:srgbClr val="F9FBFF"/>
                </a:solidFill>
                <a:latin typeface="Aileron"/>
                <a:ea typeface="Aileron"/>
                <a:cs typeface="Aileron"/>
                <a:sym typeface="Aileron"/>
              </a:rPr>
              <a:t>This negative feedback loop may lead to outdated or lower-quality content over time.</a:t>
            </a:r>
          </a:p>
        </p:txBody>
      </p:sp>
      <p:sp>
        <p:nvSpPr>
          <p:cNvPr name="TextBox 21" id="21"/>
          <p:cNvSpPr txBox="true"/>
          <p:nvPr/>
        </p:nvSpPr>
        <p:spPr>
          <a:xfrm rot="0">
            <a:off x="12319768" y="7165659"/>
            <a:ext cx="4553176" cy="2192655"/>
          </a:xfrm>
          <a:prstGeom prst="rect">
            <a:avLst/>
          </a:prstGeom>
        </p:spPr>
        <p:txBody>
          <a:bodyPr anchor="t" rtlCol="false" tIns="0" lIns="0" bIns="0" rIns="0">
            <a:spAutoFit/>
          </a:bodyPr>
          <a:lstStyle/>
          <a:p>
            <a:pPr algn="l" marL="388620" indent="-194310" lvl="1">
              <a:lnSpc>
                <a:spcPts val="2520"/>
              </a:lnSpc>
              <a:buFont typeface="Arial"/>
              <a:buChar char="•"/>
            </a:pPr>
            <a:r>
              <a:rPr lang="en-US" sz="1800" spc="-72">
                <a:solidFill>
                  <a:srgbClr val="F9FBFF"/>
                </a:solidFill>
                <a:latin typeface="Aileron"/>
                <a:ea typeface="Aileron"/>
                <a:cs typeface="Aileron"/>
                <a:sym typeface="Aileron"/>
              </a:rPr>
              <a:t>AI-generated content can reinforce biases, introduce misinformation, and reduce content originality.</a:t>
            </a:r>
          </a:p>
          <a:p>
            <a:pPr algn="l" marL="388620" indent="-194310" lvl="1">
              <a:lnSpc>
                <a:spcPts val="2520"/>
              </a:lnSpc>
              <a:buFont typeface="Arial"/>
              <a:buChar char="•"/>
            </a:pPr>
            <a:r>
              <a:rPr lang="en-US" sz="1800" spc="-72">
                <a:solidFill>
                  <a:srgbClr val="F9FBFF"/>
                </a:solidFill>
                <a:latin typeface="Aileron"/>
                <a:ea typeface="Aileron"/>
                <a:cs typeface="Aileron"/>
                <a:sym typeface="Aileron"/>
              </a:rPr>
              <a:t>Over-reliance on AI could lead to "knowledge deterioration," where AI reuses its own data instead of human-reviewed sources.</a:t>
            </a:r>
          </a:p>
        </p:txBody>
      </p:sp>
      <p:sp>
        <p:nvSpPr>
          <p:cNvPr name="TextBox 22" id="22"/>
          <p:cNvSpPr txBox="true"/>
          <p:nvPr/>
        </p:nvSpPr>
        <p:spPr>
          <a:xfrm rot="0">
            <a:off x="6867412" y="7243954"/>
            <a:ext cx="4553176" cy="1878330"/>
          </a:xfrm>
          <a:prstGeom prst="rect">
            <a:avLst/>
          </a:prstGeom>
        </p:spPr>
        <p:txBody>
          <a:bodyPr anchor="t" rtlCol="false" tIns="0" lIns="0" bIns="0" rIns="0">
            <a:spAutoFit/>
          </a:bodyPr>
          <a:lstStyle/>
          <a:p>
            <a:pPr algn="l" marL="388620" indent="-194310" lvl="1">
              <a:lnSpc>
                <a:spcPts val="2520"/>
              </a:lnSpc>
              <a:buFont typeface="Arial"/>
              <a:buChar char="•"/>
            </a:pPr>
            <a:r>
              <a:rPr lang="en-US" sz="1800" spc="-72">
                <a:solidFill>
                  <a:srgbClr val="F9FBFF"/>
                </a:solidFill>
                <a:latin typeface="Aileron"/>
                <a:ea typeface="Aileron"/>
                <a:cs typeface="Aileron"/>
                <a:sym typeface="Aileron"/>
              </a:rPr>
              <a:t>AI-powered assistants extract Wikipedia content but do not direct users back to the platform.</a:t>
            </a:r>
          </a:p>
          <a:p>
            <a:pPr algn="l" marL="388620" indent="-194310" lvl="1">
              <a:lnSpc>
                <a:spcPts val="2520"/>
              </a:lnSpc>
              <a:buFont typeface="Arial"/>
              <a:buChar char="•"/>
            </a:pPr>
            <a:r>
              <a:rPr lang="en-US" sz="1800" spc="-72">
                <a:solidFill>
                  <a:srgbClr val="F9FBFF"/>
                </a:solidFill>
                <a:latin typeface="Aileron"/>
                <a:ea typeface="Aileron"/>
                <a:cs typeface="Aileron"/>
                <a:sym typeface="Aileron"/>
              </a:rPr>
              <a:t>As AI readership grows, Wikipedia’s direct engagement decreases, reducing incentives for human contributors.</a:t>
            </a:r>
          </a:p>
        </p:txBody>
      </p:sp>
      <p:sp>
        <p:nvSpPr>
          <p:cNvPr name="TextBox 23" id="23"/>
          <p:cNvSpPr txBox="true"/>
          <p:nvPr/>
        </p:nvSpPr>
        <p:spPr>
          <a:xfrm rot="0">
            <a:off x="6867412" y="6359208"/>
            <a:ext cx="4553176" cy="701675"/>
          </a:xfrm>
          <a:prstGeom prst="rect">
            <a:avLst/>
          </a:prstGeom>
        </p:spPr>
        <p:txBody>
          <a:bodyPr anchor="t" rtlCol="false" tIns="0" lIns="0" bIns="0" rIns="0">
            <a:spAutoFit/>
          </a:bodyPr>
          <a:lstStyle/>
          <a:p>
            <a:pPr algn="l">
              <a:lnSpc>
                <a:spcPts val="2725"/>
              </a:lnSpc>
            </a:pPr>
            <a:r>
              <a:rPr lang="en-US" sz="2500" spc="-160">
                <a:solidFill>
                  <a:srgbClr val="F9FBFF"/>
                </a:solidFill>
                <a:latin typeface="Mokoto"/>
                <a:ea typeface="Mokoto"/>
                <a:cs typeface="Mokoto"/>
                <a:sym typeface="Mokoto"/>
              </a:rPr>
              <a:t>Wikipedia’s Declining Visibility</a:t>
            </a:r>
          </a:p>
        </p:txBody>
      </p:sp>
      <p:sp>
        <p:nvSpPr>
          <p:cNvPr name="TextBox 24" id="24"/>
          <p:cNvSpPr txBox="true"/>
          <p:nvPr/>
        </p:nvSpPr>
        <p:spPr>
          <a:xfrm rot="0">
            <a:off x="3220116" y="3171626"/>
            <a:ext cx="11847767" cy="2076497"/>
          </a:xfrm>
          <a:prstGeom prst="rect">
            <a:avLst/>
          </a:prstGeom>
        </p:spPr>
        <p:txBody>
          <a:bodyPr anchor="t" rtlCol="false" tIns="0" lIns="0" bIns="0" rIns="0">
            <a:spAutoFit/>
          </a:bodyPr>
          <a:lstStyle/>
          <a:p>
            <a:pPr algn="just">
              <a:lnSpc>
                <a:spcPts val="4197"/>
              </a:lnSpc>
              <a:spcBef>
                <a:spcPct val="0"/>
              </a:spcBef>
            </a:pPr>
            <a:r>
              <a:rPr lang="en-US" sz="2998" spc="-119">
                <a:solidFill>
                  <a:srgbClr val="212938"/>
                </a:solidFill>
                <a:latin typeface="Aileron"/>
                <a:ea typeface="Aileron"/>
                <a:cs typeface="Aileron"/>
                <a:sym typeface="Aileron"/>
              </a:rPr>
              <a:t>The increasing role of AI in Wikipedia is shifting the platform’s balance from a human-driven knowledge base to an AI-dominated ecosystem. The study suggests that this shift could weaken human engagement, reduce Wikipedia’s credibility, and reshape the future of open knowledge sharing.</a:t>
            </a:r>
          </a:p>
        </p:txBody>
      </p:sp>
      <p:sp>
        <p:nvSpPr>
          <p:cNvPr name="TextBox 25" id="25"/>
          <p:cNvSpPr txBox="true"/>
          <p:nvPr/>
        </p:nvSpPr>
        <p:spPr>
          <a:xfrm rot="0">
            <a:off x="1991409" y="941709"/>
            <a:ext cx="3388263" cy="343662"/>
          </a:xfrm>
          <a:prstGeom prst="rect">
            <a:avLst/>
          </a:prstGeom>
        </p:spPr>
        <p:txBody>
          <a:bodyPr anchor="t" rtlCol="false" tIns="0" lIns="0" bIns="0" rIns="0">
            <a:spAutoFit/>
          </a:bodyPr>
          <a:lstStyle/>
          <a:p>
            <a:pPr algn="l">
              <a:lnSpc>
                <a:spcPts val="2424"/>
              </a:lnSpc>
            </a:pPr>
            <a:r>
              <a:rPr lang="en-US" sz="2400" spc="-120">
                <a:solidFill>
                  <a:srgbClr val="212938"/>
                </a:solidFill>
                <a:latin typeface="Mokoto"/>
                <a:ea typeface="Mokoto"/>
                <a:cs typeface="Mokoto"/>
                <a:sym typeface="Mokoto"/>
              </a:rPr>
              <a:t>vicol olawade</a:t>
            </a:r>
          </a:p>
        </p:txBody>
      </p:sp>
      <p:grpSp>
        <p:nvGrpSpPr>
          <p:cNvPr name="Group 26" id="26"/>
          <p:cNvGrpSpPr>
            <a:grpSpLocks noChangeAspect="true"/>
          </p:cNvGrpSpPr>
          <p:nvPr/>
        </p:nvGrpSpPr>
        <p:grpSpPr>
          <a:xfrm rot="0">
            <a:off x="1028700" y="597092"/>
            <a:ext cx="899547" cy="899547"/>
            <a:chOff x="0" y="0"/>
            <a:chExt cx="6350889" cy="6350889"/>
          </a:xfrm>
        </p:grpSpPr>
        <p:sp>
          <p:nvSpPr>
            <p:cNvPr name="Freeform 27" id="27"/>
            <p:cNvSpPr/>
            <p:nvPr/>
          </p:nvSpPr>
          <p:spPr>
            <a:xfrm flipH="false" flipV="false" rot="0">
              <a:off x="63500" y="63500"/>
              <a:ext cx="6223889" cy="6223762"/>
            </a:xfrm>
            <a:custGeom>
              <a:avLst/>
              <a:gdLst/>
              <a:ahLst/>
              <a:cxnLst/>
              <a:rect r="r" b="b" t="t" l="l"/>
              <a:pathLst>
                <a:path h="6223762" w="6223889">
                  <a:moveTo>
                    <a:pt x="6223889" y="3111881"/>
                  </a:moveTo>
                  <a:cubicBezTo>
                    <a:pt x="6223889" y="4830572"/>
                    <a:pt x="4830572" y="6223762"/>
                    <a:pt x="3112008" y="6223762"/>
                  </a:cubicBezTo>
                  <a:cubicBezTo>
                    <a:pt x="1393444" y="6223762"/>
                    <a:pt x="0" y="4830572"/>
                    <a:pt x="0" y="3111881"/>
                  </a:cubicBezTo>
                  <a:cubicBezTo>
                    <a:pt x="0" y="1393190"/>
                    <a:pt x="1393317" y="0"/>
                    <a:pt x="3111881" y="0"/>
                  </a:cubicBezTo>
                  <a:cubicBezTo>
                    <a:pt x="4830445" y="0"/>
                    <a:pt x="6223889" y="1393317"/>
                    <a:pt x="6223889" y="3111881"/>
                  </a:cubicBezTo>
                  <a:close/>
                </a:path>
              </a:pathLst>
            </a:custGeom>
            <a:blipFill>
              <a:blip r:embed="rId2"/>
              <a:stretch>
                <a:fillRect l="0" t="-1" r="0" b="-1"/>
              </a:stretch>
            </a:blipFill>
          </p:spPr>
        </p:sp>
        <p:sp>
          <p:nvSpPr>
            <p:cNvPr name="Freeform 28" id="28"/>
            <p:cNvSpPr/>
            <p:nvPr/>
          </p:nvSpPr>
          <p:spPr>
            <a:xfrm flipH="false" flipV="false" rot="0">
              <a:off x="0" y="0"/>
              <a:ext cx="6350889" cy="6350762"/>
            </a:xfrm>
            <a:custGeom>
              <a:avLst/>
              <a:gdLst/>
              <a:ahLst/>
              <a:cxnLst/>
              <a:rect r="r" b="b" t="t" l="l"/>
              <a:pathLst>
                <a:path h="6350762" w="6350889">
                  <a:moveTo>
                    <a:pt x="6350889" y="3175381"/>
                  </a:moveTo>
                  <a:cubicBezTo>
                    <a:pt x="6350889" y="4023614"/>
                    <a:pt x="6020562" y="4821047"/>
                    <a:pt x="5420868" y="5420741"/>
                  </a:cubicBezTo>
                  <a:cubicBezTo>
                    <a:pt x="4821174" y="6020436"/>
                    <a:pt x="4023741" y="6350762"/>
                    <a:pt x="3175508" y="6350762"/>
                  </a:cubicBezTo>
                  <a:cubicBezTo>
                    <a:pt x="2327275" y="6350762"/>
                    <a:pt x="1529842" y="6020435"/>
                    <a:pt x="930148" y="5420741"/>
                  </a:cubicBezTo>
                  <a:cubicBezTo>
                    <a:pt x="330327" y="4821047"/>
                    <a:pt x="0" y="4023614"/>
                    <a:pt x="0" y="3175381"/>
                  </a:cubicBezTo>
                  <a:cubicBezTo>
                    <a:pt x="0" y="2327148"/>
                    <a:pt x="330327" y="1529715"/>
                    <a:pt x="930021" y="930021"/>
                  </a:cubicBezTo>
                  <a:cubicBezTo>
                    <a:pt x="1529715" y="330327"/>
                    <a:pt x="2327275" y="0"/>
                    <a:pt x="3175381" y="0"/>
                  </a:cubicBezTo>
                  <a:cubicBezTo>
                    <a:pt x="4023614" y="0"/>
                    <a:pt x="4821047" y="330327"/>
                    <a:pt x="5420741" y="930021"/>
                  </a:cubicBezTo>
                  <a:cubicBezTo>
                    <a:pt x="6020562" y="1529842"/>
                    <a:pt x="6350889" y="2327275"/>
                    <a:pt x="6350889" y="3175381"/>
                  </a:cubicBezTo>
                  <a:close/>
                </a:path>
              </a:pathLst>
            </a:custGeom>
            <a:blipFill>
              <a:blip r:embed="rId3"/>
              <a:stretch>
                <a:fillRect l="-30" t="0" r="-3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DAGf8YI3qSM</dc:identifier>
  <dcterms:modified xsi:type="dcterms:W3CDTF">2011-08-01T06:04:30Z</dcterms:modified>
  <cp:revision>1</cp:revision>
  <dc:title>Blue White Modern Professional Illustrative Pitch Deck Presentation</dc:title>
</cp:coreProperties>
</file>